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76" r:id="rId3"/>
    <p:sldId id="257" r:id="rId4"/>
    <p:sldId id="271" r:id="rId5"/>
    <p:sldId id="269" r:id="rId6"/>
    <p:sldId id="268" r:id="rId7"/>
    <p:sldId id="270" r:id="rId8"/>
    <p:sldId id="266" r:id="rId9"/>
    <p:sldId id="378" r:id="rId10"/>
    <p:sldId id="265" r:id="rId11"/>
    <p:sldId id="473" r:id="rId12"/>
    <p:sldId id="272" r:id="rId13"/>
    <p:sldId id="263" r:id="rId14"/>
    <p:sldId id="273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125" d="100"/>
          <a:sy n="125" d="100"/>
        </p:scale>
        <p:origin x="58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09147-A4AD-F04F-8412-944CF9E26511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38E26-8B8E-A340-BA01-D1FA2A713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8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8EBAF-B2B0-4DA5-B13E-ADBCA8483CB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6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4F92-CEB8-440D-8307-C7F73CA882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6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8EBAF-B2B0-4DA5-B13E-ADBCA8483CB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63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8EBAF-B2B0-4DA5-B13E-ADBCA8483CB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8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EBC1AB-E544-413C-B49E-61432F259A5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унифицирования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моделирования и с целью проведения оценки сорбционной способности различных образцов глин, было осуществлено моделирование с использованием приведенных в литературе констант. При данном подходе к моделированию  варьировались только концентрации сорбционных центров.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8EBAF-B2B0-4DA5-B13E-ADBCA8483CB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55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8EBAF-B2B0-4DA5-B13E-ADBCA8483CB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79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4F92-CEB8-440D-8307-C7F73CA8827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EA8A5-D5A4-A047-8E29-61B546CE4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198636-D10C-CD47-83B4-22FBC589A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7ADE68-0143-2349-8B1A-FB287B22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A42E-5123-F142-A49E-4767421D17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C2981-ED8A-B141-BB7F-60491DD0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B81204-3FDD-F942-9614-27ACEC74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AD3E-98CD-CB40-99F6-C5C22805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54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1FFF5-EC64-494E-98ED-E868474D9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47C8A7-B9BF-9248-BAAA-EDB282422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EB858-1E89-714A-9EDF-7C3A70C5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A42E-5123-F142-A49E-4767421D17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1EB9D0-A58A-7649-980A-2AF3328D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45728-B798-D844-97DB-640887EC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AD3E-98CD-CB40-99F6-C5C22805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9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C75ED9-0473-E34F-8DCC-6B1C41808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C4EA35-599F-074A-8E61-110FA625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8B9CEB-B4CE-6940-A01A-696B976C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A42E-5123-F142-A49E-4767421D17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EA482D-8979-F74E-9330-02E07115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AA9C81-6226-DD4A-B4EB-0FC3A037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AD3E-98CD-CB40-99F6-C5C22805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98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4" y="6295249"/>
            <a:ext cx="12240000" cy="59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6" y="-16000"/>
            <a:ext cx="12240000" cy="113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9349" y="6410152"/>
            <a:ext cx="778705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99872" y="6413079"/>
            <a:ext cx="2844800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fld id="{86B44A9E-A748-4E1B-8866-F6B64CA89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64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7DB42-320A-894B-9191-6D74EE11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F11CFA-F66B-484B-A750-7823D3F82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DF0CB-6852-4240-B16B-DA613D76A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A42E-5123-F142-A49E-4767421D17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65BA-D5C0-3A4E-B014-BB44C4640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166E08-C474-A44C-AAF3-A5090933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AD3E-98CD-CB40-99F6-C5C22805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55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A29EF-73E9-B642-A247-071299FE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74C798-3958-1249-8894-DDCBC499B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80E4F7-9216-AC4B-BD70-27F354B93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A42E-5123-F142-A49E-4767421D17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A4D172-348C-7042-BD42-101ACD18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4E685B-EBD2-C447-B5B3-B8B389D6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AD3E-98CD-CB40-99F6-C5C22805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30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88980-18B5-F946-A1EA-2EB441DF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8784E2-875F-264D-9192-367A88BE9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3A87A5-4744-564C-BC34-846D8C5E7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6456B1-6834-8448-B654-E4EB5991B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A42E-5123-F142-A49E-4767421D17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892537-8475-3542-AF1C-50F722321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53051-1849-9E4F-B8F1-35E95020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AD3E-98CD-CB40-99F6-C5C22805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45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6B464-D747-3E4E-A270-B23AC670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E10D8-406D-2747-BF0D-06B782345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FA18DF-C010-B54A-9F16-0F1FBA0EA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0B7A2F-C98E-FC4A-91C3-8B417108F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0895DE-83C4-EA4A-8817-DB12B4CDD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5C509D-2F14-9C4E-9F71-831AA7A38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A42E-5123-F142-A49E-4767421D17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4B265F-740A-5043-A336-4F6D1BD2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5DFAA1-5F18-1946-97CD-E7F079A8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AD3E-98CD-CB40-99F6-C5C22805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8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394F8-548B-8544-8A21-1A10CD45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F4B283-CB62-F64B-9015-9595D535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A42E-5123-F142-A49E-4767421D17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0BE461-6CA4-B248-A43E-18C5D9CF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994843-51CF-6746-B024-4DA3CF1C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AD3E-98CD-CB40-99F6-C5C22805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3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6FE1F9-F8C7-D84A-A037-DEC7A4C31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A42E-5123-F142-A49E-4767421D17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067342-0DF0-EE42-A168-9F05BD8A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4D9FC5-7C38-EE44-99EA-EF4994E0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AD3E-98CD-CB40-99F6-C5C22805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8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9AEB4-7713-B44D-83C9-3D71948B6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64B79-5BE8-9147-BF5B-1DA11CC6F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3F5077-C106-274D-BB11-8FA40AF21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5049F7-77BA-BB49-B08F-A1416D20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A42E-5123-F142-A49E-4767421D17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AE9F19-AA53-4C47-86E0-7DEED823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D9D5D8-8A85-2A47-AE60-BF44A177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AD3E-98CD-CB40-99F6-C5C22805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8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C1DD0-9AE0-6846-9ECA-1949F370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A7210D-77BD-5146-818A-5C5F87784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B8CF2D-2395-9848-83AD-83052D1A1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22BDE5-7A03-8847-9F12-C4D7B0E6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A42E-5123-F142-A49E-4767421D17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B5BA30-75ED-0849-8217-0CF45716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601E32-9B64-064E-9BA0-4227EEB3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AD3E-98CD-CB40-99F6-C5C22805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7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36C18-E38E-5647-A42F-9CA47A3B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79D177-821B-AD4F-9A5D-C9AE00A86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7A223-3119-8B48-9180-C12AD3AAD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FA42E-5123-F142-A49E-4767421D17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DD9B3-2FDD-E24D-8AFA-A300AF04A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0D8A60-A977-D649-BB7D-652591A79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5AD3E-98CD-CB40-99F6-C5C228055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54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emenkova.radiochem@gmail.com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emenkova.radiochem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4668" y="4797152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u="sng" dirty="0"/>
          </a:p>
          <a:p>
            <a:pPr algn="ctr"/>
            <a:r>
              <a:rPr lang="ru-RU" sz="2000" u="sng" dirty="0"/>
              <a:t>А.С. </a:t>
            </a:r>
            <a:r>
              <a:rPr lang="ru-RU" sz="2000" u="sng" dirty="0" err="1"/>
              <a:t>Семенкова</a:t>
            </a:r>
            <a:r>
              <a:rPr lang="ru-RU" sz="2000" u="sng" dirty="0"/>
              <a:t>, </a:t>
            </a:r>
            <a:r>
              <a:rPr lang="ru-RU" sz="2000" dirty="0"/>
              <a:t>И.Р. </a:t>
            </a:r>
            <a:r>
              <a:rPr lang="ru-RU" sz="2000" dirty="0" err="1"/>
              <a:t>Тонян</a:t>
            </a:r>
            <a:r>
              <a:rPr lang="ru-RU" sz="2000" dirty="0"/>
              <a:t>, А.Ю. Романчук, С.Н. Калмыков</a:t>
            </a:r>
          </a:p>
          <a:p>
            <a:pPr algn="ctr"/>
            <a:r>
              <a:rPr lang="en-US" dirty="0">
                <a:hlinkClick r:id="rId2"/>
              </a:rPr>
              <a:t>semenkova.radiochem@gmail.com</a:t>
            </a:r>
            <a:endParaRPr lang="en-US" dirty="0"/>
          </a:p>
          <a:p>
            <a:pPr algn="ctr"/>
            <a:r>
              <a:rPr lang="ru-RU" i="1" dirty="0"/>
              <a:t>МГУ имени М.В. Ломоносова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67351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СОРБЦИЯ </a:t>
            </a:r>
            <a:r>
              <a:rPr lang="ru-RU" sz="4000" b="1" dirty="0" err="1">
                <a:solidFill>
                  <a:srgbClr val="002060"/>
                </a:solidFill>
              </a:rPr>
              <a:t>C</a:t>
            </a:r>
            <a:r>
              <a:rPr lang="en-US" sz="4000" b="1" dirty="0">
                <a:solidFill>
                  <a:srgbClr val="002060"/>
                </a:solidFill>
              </a:rPr>
              <a:t>s(I) </a:t>
            </a:r>
            <a:r>
              <a:rPr lang="ru-RU" sz="4000" b="1" dirty="0">
                <a:solidFill>
                  <a:srgbClr val="002060"/>
                </a:solidFill>
              </a:rPr>
              <a:t>НА БЕНТОНИТОВЫХ ГЛИНАХ И ПРИМЕСНЫХ МИНЕРАЛАХ </a:t>
            </a:r>
          </a:p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A9E-A748-4E1B-8866-F6B64CA892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6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22538" y="3175"/>
            <a:ext cx="71294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ru-RU" sz="3200" b="1" dirty="0" err="1">
                <a:solidFill>
                  <a:srgbClr val="C00000"/>
                </a:solidFill>
              </a:rPr>
              <a:t>орбция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Сs</a:t>
            </a:r>
            <a:r>
              <a:rPr lang="ru-RU" sz="3200" b="1" dirty="0">
                <a:solidFill>
                  <a:srgbClr val="C00000"/>
                </a:solidFill>
              </a:rPr>
              <a:t>(</a:t>
            </a:r>
            <a:r>
              <a:rPr lang="en" sz="3200" b="1" dirty="0">
                <a:solidFill>
                  <a:srgbClr val="C00000"/>
                </a:solidFill>
              </a:rPr>
              <a:t>I)</a:t>
            </a:r>
            <a:r>
              <a:rPr lang="ru-RU" sz="3200" b="1" dirty="0">
                <a:solidFill>
                  <a:srgbClr val="C00000"/>
                </a:solidFill>
              </a:rPr>
              <a:t>: глина </a:t>
            </a:r>
            <a:r>
              <a:rPr lang="ru-RU" sz="3200" b="1" dirty="0" err="1">
                <a:solidFill>
                  <a:srgbClr val="C00000"/>
                </a:solidFill>
              </a:rPr>
              <a:t>Катч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596646"/>
              </p:ext>
            </p:extLst>
          </p:nvPr>
        </p:nvGraphicFramePr>
        <p:xfrm>
          <a:off x="6993786" y="2789473"/>
          <a:ext cx="3575050" cy="166211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6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Центр сорбции</a:t>
                      </a:r>
                    </a:p>
                  </a:txBody>
                  <a:tcPr marL="68592" marR="685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lgK</a:t>
                      </a:r>
                      <a:endParaRPr lang="ru-RU" sz="1600" b="1" baseline="-25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Центры сорбции, моль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marL="68592" marR="6859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Тип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,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09*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9·10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</a:rPr>
                        <a:t>-8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Тип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68**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2·10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6459590" y="2320230"/>
            <a:ext cx="5192301" cy="2908972"/>
            <a:chOff x="4643247" y="3904173"/>
            <a:chExt cx="5192621" cy="2910019"/>
          </a:xfrm>
        </p:grpSpPr>
        <p:sp>
          <p:nvSpPr>
            <p:cNvPr id="29725" name="Прямоугольник 17"/>
            <p:cNvSpPr>
              <a:spLocks noChangeArrowheads="1"/>
            </p:cNvSpPr>
            <p:nvPr/>
          </p:nvSpPr>
          <p:spPr bwMode="auto">
            <a:xfrm>
              <a:off x="5017509" y="6075528"/>
              <a:ext cx="481835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i="1" dirty="0"/>
                <a:t>*</a:t>
              </a:r>
              <a:r>
                <a:rPr lang="en-US" sz="1400" i="1" dirty="0" err="1"/>
                <a:t>Semenkova</a:t>
              </a:r>
              <a:r>
                <a:rPr lang="en-US" sz="1400" i="1" dirty="0"/>
                <a:t> et </a:t>
              </a:r>
              <a:r>
                <a:rPr lang="en-US" sz="1400" i="1"/>
                <a:t>al., </a:t>
              </a:r>
              <a:r>
                <a:rPr lang="en-US" sz="1400" i="1" dirty="0"/>
                <a:t>App. </a:t>
              </a:r>
              <a:r>
                <a:rPr lang="en-US" sz="1400" i="1"/>
                <a:t>Clay Science</a:t>
              </a:r>
              <a:r>
                <a:rPr lang="ru-RU" sz="1400" i="1"/>
                <a:t>, </a:t>
              </a:r>
              <a:r>
                <a:rPr lang="ru-RU" sz="1400" i="1" dirty="0"/>
                <a:t>2018</a:t>
              </a:r>
            </a:p>
            <a:p>
              <a:r>
                <a:rPr lang="en-US" sz="1400" i="1" dirty="0"/>
                <a:t>**</a:t>
              </a:r>
              <a:r>
                <a:rPr lang="en-US" sz="1400" i="1" dirty="0" err="1"/>
                <a:t>Missana</a:t>
              </a:r>
              <a:r>
                <a:rPr lang="en-US" sz="1400" i="1" dirty="0"/>
                <a:t> et </a:t>
              </a:r>
              <a:r>
                <a:rPr lang="en-US" sz="1400" i="1"/>
                <a:t>al., </a:t>
              </a:r>
              <a:r>
                <a:rPr lang="en-US" sz="1400" i="1" dirty="0"/>
                <a:t>Appl. </a:t>
              </a:r>
              <a:r>
                <a:rPr lang="en-US" sz="1400" i="1" dirty="0" err="1"/>
                <a:t>Geochem</a:t>
              </a:r>
              <a:r>
                <a:rPr lang="en-US" sz="1400" i="1" dirty="0"/>
                <a:t>. 2014</a:t>
              </a:r>
            </a:p>
            <a:p>
              <a:r>
                <a:rPr lang="en-US" sz="1400" dirty="0"/>
                <a:t> </a:t>
              </a:r>
              <a:endParaRPr lang="ru-RU" sz="1400" dirty="0"/>
            </a:p>
          </p:txBody>
        </p:sp>
        <p:sp>
          <p:nvSpPr>
            <p:cNvPr id="29726" name="Прямоугольник 18"/>
            <p:cNvSpPr>
              <a:spLocks noChangeArrowheads="1"/>
            </p:cNvSpPr>
            <p:nvPr/>
          </p:nvSpPr>
          <p:spPr bwMode="auto">
            <a:xfrm>
              <a:off x="4643247" y="6411119"/>
              <a:ext cx="1847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 sz="1400" i="1"/>
            </a:p>
          </p:txBody>
        </p:sp>
        <p:sp>
          <p:nvSpPr>
            <p:cNvPr id="29727" name="Прямоугольник 19"/>
            <p:cNvSpPr>
              <a:spLocks noChangeArrowheads="1"/>
            </p:cNvSpPr>
            <p:nvPr/>
          </p:nvSpPr>
          <p:spPr bwMode="auto">
            <a:xfrm>
              <a:off x="5355965" y="3904173"/>
              <a:ext cx="3105121" cy="694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b="1" dirty="0"/>
                <a:t>Cs</a:t>
              </a:r>
              <a:r>
                <a:rPr lang="ru-RU" b="1" baseline="30000" dirty="0"/>
                <a:t>+</a:t>
              </a:r>
              <a:r>
                <a:rPr lang="ru-RU" b="1" dirty="0"/>
                <a:t> + </a:t>
              </a:r>
              <a:r>
                <a:rPr lang="en-US" b="1" dirty="0"/>
                <a:t>≡</a:t>
              </a:r>
              <a:r>
                <a:rPr lang="ru-RU" b="1" dirty="0"/>
                <a:t>X</a:t>
              </a:r>
              <a:r>
                <a:rPr lang="en-US" b="1" baseline="-25000" dirty="0"/>
                <a:t>i</a:t>
              </a:r>
              <a:r>
                <a:rPr lang="ru-RU" b="1" dirty="0"/>
                <a:t>Na </a:t>
              </a:r>
              <a:r>
                <a:rPr lang="pt-BR" b="1" dirty="0">
                  <a:sym typeface="Wingdings 3" pitchFamily="18" charset="2"/>
                </a:rPr>
                <a:t></a:t>
              </a:r>
              <a:r>
                <a:rPr lang="pt-BR" b="1" dirty="0"/>
                <a:t> </a:t>
              </a:r>
              <a:r>
                <a:rPr lang="ru-RU" b="1" dirty="0"/>
                <a:t> </a:t>
              </a:r>
              <a:r>
                <a:rPr lang="en-US" b="1" dirty="0"/>
                <a:t>≡</a:t>
              </a:r>
              <a:r>
                <a:rPr lang="ru-RU" b="1" dirty="0"/>
                <a:t>X</a:t>
              </a:r>
              <a:r>
                <a:rPr lang="en-US" b="1" baseline="-25000" dirty="0"/>
                <a:t>i</a:t>
              </a:r>
              <a:r>
                <a:rPr lang="ru-RU" b="1" dirty="0"/>
                <a:t>Cs + Na</a:t>
              </a:r>
              <a:r>
                <a:rPr lang="ru-RU" b="1" baseline="30000" dirty="0"/>
                <a:t>+</a:t>
              </a:r>
              <a:r>
                <a:rPr lang="en-US" b="1" dirty="0"/>
                <a:t>      </a:t>
              </a:r>
              <a:endParaRPr lang="ru-RU" b="1" dirty="0">
                <a:ea typeface="Calibri" pitchFamily="34" charset="0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</a:pPr>
              <a:endParaRPr lang="ru-RU" sz="1600" b="1" dirty="0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3" name="Овал 2"/>
          <p:cNvSpPr/>
          <p:nvPr/>
        </p:nvSpPr>
        <p:spPr>
          <a:xfrm>
            <a:off x="3503613" y="4221163"/>
            <a:ext cx="144462" cy="182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79351" y="5901879"/>
            <a:ext cx="7901828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Увеличение содержания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Na-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монтмориллонита приводит к увеличению сорбции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Cs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03512" y="683944"/>
            <a:ext cx="8724489" cy="1088873"/>
            <a:chOff x="179511" y="620688"/>
            <a:chExt cx="8724489" cy="108887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79511" y="620688"/>
              <a:ext cx="8724489" cy="10888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32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 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99338" y="622695"/>
              <a:ext cx="8145322" cy="1015663"/>
              <a:chOff x="499338" y="622695"/>
              <a:chExt cx="8145322" cy="1015663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499338" y="622695"/>
                <a:ext cx="325972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2000" b="1" dirty="0" err="1">
                    <a:solidFill>
                      <a:srgbClr val="002060"/>
                    </a:solidFill>
                  </a:rPr>
                  <a:t>Катч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lvl="0" algn="ctr"/>
                <a:r>
                  <a:rPr lang="en-US" sz="2000" b="1" dirty="0">
                    <a:solidFill>
                      <a:srgbClr val="002060"/>
                    </a:solidFill>
                  </a:rPr>
                  <a:t>-</a:t>
                </a:r>
                <a:r>
                  <a:rPr lang="en-US" sz="2000" dirty="0"/>
                  <a:t>Ca/Mg-</a:t>
                </a:r>
                <a:r>
                  <a:rPr lang="ru-RU" sz="2000" dirty="0"/>
                  <a:t>форма смектита</a:t>
                </a:r>
                <a:r>
                  <a:rPr lang="en-US" sz="2000" dirty="0"/>
                  <a:t>, </a:t>
                </a:r>
                <a:r>
                  <a:rPr lang="ru-RU" sz="2000" dirty="0"/>
                  <a:t>гетит</a:t>
                </a:r>
                <a:r>
                  <a:rPr lang="en-US" sz="2000" dirty="0"/>
                  <a:t> (3%) </a:t>
                </a:r>
                <a:endParaRPr lang="en-US" sz="2000" b="1" dirty="0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735376" y="728801"/>
                <a:ext cx="390928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000" b="1" dirty="0" err="1">
                    <a:solidFill>
                      <a:srgbClr val="002060"/>
                    </a:solidFill>
                  </a:rPr>
                  <a:t>Катч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ru-RU" sz="2000" b="1" dirty="0">
                    <a:solidFill>
                      <a:srgbClr val="002060"/>
                    </a:solidFill>
                  </a:rPr>
                  <a:t>очищенный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lvl="0" algn="ctr"/>
                <a:r>
                  <a:rPr lang="en-US" sz="2000" dirty="0"/>
                  <a:t>-Na </a:t>
                </a:r>
                <a:r>
                  <a:rPr lang="ru-RU" sz="2000" dirty="0"/>
                  <a:t>форма смектита</a:t>
                </a:r>
                <a:r>
                  <a:rPr lang="en-US" sz="2000" dirty="0"/>
                  <a:t>,</a:t>
                </a:r>
                <a:r>
                  <a:rPr lang="ru-RU" sz="2000" dirty="0"/>
                  <a:t> нет</a:t>
                </a:r>
                <a:r>
                  <a:rPr lang="en-US" sz="2000" dirty="0"/>
                  <a:t> </a:t>
                </a:r>
                <a:r>
                  <a:rPr lang="ru-RU" sz="2000" dirty="0"/>
                  <a:t>гетит</a:t>
                </a:r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Стрелка вправо 5"/>
              <p:cNvSpPr/>
              <p:nvPr/>
            </p:nvSpPr>
            <p:spPr>
              <a:xfrm>
                <a:off x="3635896" y="980728"/>
                <a:ext cx="1000111" cy="43204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A9E-A748-4E1B-8866-F6B64CA8926B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FBCFC34-185F-F647-BA61-68B1A92E7414}"/>
              </a:ext>
            </a:extLst>
          </p:cNvPr>
          <p:cNvGrpSpPr/>
          <p:nvPr/>
        </p:nvGrpSpPr>
        <p:grpSpPr>
          <a:xfrm>
            <a:off x="1115194" y="1869386"/>
            <a:ext cx="5436756" cy="3819891"/>
            <a:chOff x="1115194" y="1869386"/>
            <a:chExt cx="5436756" cy="3819891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361EB9AE-FB1C-9740-8B7A-1044D0DD1558}"/>
                </a:ext>
              </a:extLst>
            </p:cNvPr>
            <p:cNvGrpSpPr/>
            <p:nvPr/>
          </p:nvGrpSpPr>
          <p:grpSpPr>
            <a:xfrm>
              <a:off x="1115194" y="1869386"/>
              <a:ext cx="5436756" cy="3819891"/>
              <a:chOff x="1115194" y="1869386"/>
              <a:chExt cx="5436756" cy="3819891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1115194" y="1869386"/>
                <a:ext cx="5065762" cy="3819891"/>
                <a:chOff x="101162" y="3480056"/>
                <a:chExt cx="4226867" cy="3361204"/>
              </a:xfrm>
            </p:grpSpPr>
            <p:pic>
              <p:nvPicPr>
                <p:cNvPr id="3074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162" y="3480056"/>
                  <a:ext cx="4226867" cy="3361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" name="TextBox 1"/>
                <p:cNvSpPr txBox="1"/>
                <p:nvPr/>
              </p:nvSpPr>
              <p:spPr>
                <a:xfrm>
                  <a:off x="998538" y="4321591"/>
                  <a:ext cx="1296144" cy="32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dirty="0"/>
                    <a:t>Тип</a:t>
                  </a:r>
                  <a:r>
                    <a:rPr lang="en-US" b="1" dirty="0"/>
                    <a:t> 1</a:t>
                  </a:r>
                  <a:endParaRPr lang="ru-RU" b="1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728936" y="4653136"/>
                  <a:ext cx="1296144" cy="32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dirty="0"/>
                    <a:t>Тип</a:t>
                  </a:r>
                  <a:r>
                    <a:rPr lang="en-US" b="1" dirty="0"/>
                    <a:t> 2</a:t>
                  </a:r>
                  <a:endParaRPr lang="ru-RU" b="1" dirty="0"/>
                </a:p>
              </p:txBody>
            </p:sp>
            <p:cxnSp>
              <p:nvCxnSpPr>
                <p:cNvPr id="5" name="Прямая со стрелкой 4"/>
                <p:cNvCxnSpPr/>
                <p:nvPr/>
              </p:nvCxnSpPr>
              <p:spPr>
                <a:xfrm flipV="1">
                  <a:off x="1763688" y="3933056"/>
                  <a:ext cx="0" cy="37938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 стрелкой 21"/>
                <p:cNvCxnSpPr/>
                <p:nvPr/>
              </p:nvCxnSpPr>
              <p:spPr>
                <a:xfrm flipV="1">
                  <a:off x="3275856" y="4293096"/>
                  <a:ext cx="0" cy="37938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F6949417-8525-A94D-836C-0B763B8181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5250" y="5346541"/>
                <a:ext cx="5346700" cy="292100"/>
              </a:xfrm>
              <a:prstGeom prst="rect">
                <a:avLst/>
              </a:prstGeom>
            </p:spPr>
          </p:pic>
        </p:grp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CF245D2A-4B2E-4A43-915E-72A30A537446}"/>
                </a:ext>
              </a:extLst>
            </p:cNvPr>
            <p:cNvSpPr/>
            <p:nvPr/>
          </p:nvSpPr>
          <p:spPr>
            <a:xfrm>
              <a:off x="2417490" y="4418870"/>
              <a:ext cx="185716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err="1"/>
                <a:t>Катч</a:t>
              </a:r>
              <a:r>
                <a:rPr lang="ru-RU" sz="1400" dirty="0"/>
                <a:t> очищенный</a:t>
              </a:r>
            </a:p>
            <a:p>
              <a:r>
                <a:rPr lang="ru-RU" sz="1400" dirty="0" err="1"/>
                <a:t>Катч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742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9D6E-C476-4579-967C-76B7E400F5D4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0D6C408-2D05-F744-9EF7-BD85AFA3B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573708"/>
              </p:ext>
            </p:extLst>
          </p:nvPr>
        </p:nvGraphicFramePr>
        <p:xfrm>
          <a:off x="396240" y="624229"/>
          <a:ext cx="3479387" cy="53945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39186">
                  <a:extLst>
                    <a:ext uri="{9D8B030D-6E8A-4147-A177-3AD203B41FA5}">
                      <a16:colId xmlns:a16="http://schemas.microsoft.com/office/drawing/2014/main" val="2340799747"/>
                    </a:ext>
                  </a:extLst>
                </a:gridCol>
                <a:gridCol w="711449">
                  <a:extLst>
                    <a:ext uri="{9D8B030D-6E8A-4147-A177-3AD203B41FA5}">
                      <a16:colId xmlns:a16="http://schemas.microsoft.com/office/drawing/2014/main" val="1646471399"/>
                    </a:ext>
                  </a:extLst>
                </a:gridCol>
                <a:gridCol w="714376">
                  <a:extLst>
                    <a:ext uri="{9D8B030D-6E8A-4147-A177-3AD203B41FA5}">
                      <a16:colId xmlns:a16="http://schemas.microsoft.com/office/drawing/2014/main" val="2471856288"/>
                    </a:ext>
                  </a:extLst>
                </a:gridCol>
                <a:gridCol w="714376">
                  <a:extLst>
                    <a:ext uri="{9D8B030D-6E8A-4147-A177-3AD203B41FA5}">
                      <a16:colId xmlns:a16="http://schemas.microsoft.com/office/drawing/2014/main" val="1789082950"/>
                    </a:ext>
                  </a:extLst>
                </a:gridCol>
              </a:tblGrid>
              <a:tr h="57728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+mj-lt"/>
                        </a:rPr>
                        <a:t>Образец (месторождение)</a:t>
                      </a:r>
                      <a:endParaRPr lang="ru-RU" sz="12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Концентрация</a:t>
                      </a:r>
                      <a:r>
                        <a:rPr lang="ru-RU" sz="1250" b="0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сорбционных центров, моль/г</a:t>
                      </a:r>
                      <a:endParaRPr lang="ru-RU" sz="125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1070" marR="6107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070" marR="6107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SSA, </a:t>
                      </a:r>
                      <a:r>
                        <a:rPr lang="ru-RU" sz="125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м2/г</a:t>
                      </a: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2679070462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Тип 1</a:t>
                      </a:r>
                      <a:r>
                        <a:rPr lang="ru-RU" sz="1250" b="1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5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[X</a:t>
                      </a:r>
                      <a:r>
                        <a:rPr lang="ru-RU" sz="125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25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]</a:t>
                      </a:r>
                      <a:r>
                        <a:rPr lang="ru-RU" sz="125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·10</a:t>
                      </a:r>
                      <a:r>
                        <a:rPr lang="ru-RU" sz="125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ru-RU" sz="125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1070" marR="610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Тип 2</a:t>
                      </a:r>
                      <a:r>
                        <a:rPr lang="ru-RU" sz="1250" b="1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5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[X</a:t>
                      </a:r>
                      <a:r>
                        <a:rPr lang="ru-RU" sz="125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25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]</a:t>
                      </a:r>
                      <a:r>
                        <a:rPr lang="ru-RU" sz="125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·10</a:t>
                      </a:r>
                      <a:r>
                        <a:rPr lang="ru-RU" sz="125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25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1070" marR="6107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SSA, </a:t>
                      </a:r>
                      <a:r>
                        <a:rPr lang="ru-RU" sz="125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м2/г</a:t>
                      </a:r>
                    </a:p>
                  </a:txBody>
                  <a:tcPr marL="61070" marR="6107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353591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Зырянское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48,7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2,86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2331244319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 err="1">
                          <a:effectLst/>
                        </a:rPr>
                        <a:t>Na</a:t>
                      </a:r>
                      <a:r>
                        <a:rPr lang="ru-RU" sz="1250" dirty="0">
                          <a:effectLst/>
                        </a:rPr>
                        <a:t>-форма Зырянское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104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4,96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4019386243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10 Хутор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</a:rPr>
                        <a:t>27,6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2,</a:t>
                      </a:r>
                      <a:r>
                        <a:rPr lang="en-US" sz="1250" dirty="0">
                          <a:effectLst/>
                        </a:rPr>
                        <a:t>95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4023708483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 err="1">
                          <a:effectLst/>
                        </a:rPr>
                        <a:t>Na</a:t>
                      </a:r>
                      <a:r>
                        <a:rPr lang="ru-RU" sz="1250" dirty="0">
                          <a:effectLst/>
                        </a:rPr>
                        <a:t>-форма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10 Хутор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27,0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3,52</a:t>
                      </a:r>
                      <a:r>
                        <a:rPr lang="en-US" sz="1250" dirty="0">
                          <a:effectLst/>
                        </a:rPr>
                        <a:t> 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3443452960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Дашковское</a:t>
                      </a:r>
                      <a:endParaRPr lang="ru-RU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13,2</a:t>
                      </a:r>
                      <a:endParaRPr lang="ru-RU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3,13</a:t>
                      </a:r>
                      <a:endParaRPr lang="ru-RU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1384636334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Na-форма Дашковское</a:t>
                      </a:r>
                      <a:endParaRPr lang="ru-RU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48,1</a:t>
                      </a:r>
                      <a:endParaRPr lang="ru-RU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8,75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3555097083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Даш-</a:t>
                      </a:r>
                      <a:r>
                        <a:rPr lang="ru-RU" sz="1250" dirty="0" err="1">
                          <a:effectLst/>
                        </a:rPr>
                        <a:t>Салахлинское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5,09</a:t>
                      </a:r>
                      <a:endParaRPr lang="ru-RU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2,39</a:t>
                      </a:r>
                      <a:endParaRPr lang="ru-RU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2484984084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 err="1">
                          <a:effectLst/>
                        </a:rPr>
                        <a:t>Na</a:t>
                      </a:r>
                      <a:r>
                        <a:rPr lang="ru-RU" sz="1250" dirty="0">
                          <a:effectLst/>
                        </a:rPr>
                        <a:t>-форма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Даш-</a:t>
                      </a:r>
                      <a:r>
                        <a:rPr lang="ru-RU" sz="1250" dirty="0" err="1">
                          <a:effectLst/>
                        </a:rPr>
                        <a:t>Салахлинское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31,0</a:t>
                      </a:r>
                      <a:endParaRPr lang="ru-RU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3,74</a:t>
                      </a:r>
                      <a:endParaRPr lang="ru-RU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2386812083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Динозавровое</a:t>
                      </a:r>
                      <a:endParaRPr lang="ru-RU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4,98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4,55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1280450072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Na-форма Динозавровое</a:t>
                      </a:r>
                      <a:endParaRPr lang="ru-RU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5,19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9,45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3177844203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 err="1">
                          <a:effectLst/>
                        </a:rPr>
                        <a:t>Kунипиа</a:t>
                      </a:r>
                      <a:r>
                        <a:rPr lang="ru-RU" sz="1250" dirty="0">
                          <a:effectLst/>
                        </a:rPr>
                        <a:t> Ф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1,17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4,10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2771429763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MX-80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0,120</a:t>
                      </a:r>
                      <a:endParaRPr lang="ru-RU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1,82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25429422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EE6CED9-5EBF-0F49-B552-E7735A7F67AC}"/>
              </a:ext>
            </a:extLst>
          </p:cNvPr>
          <p:cNvSpPr txBox="1"/>
          <p:nvPr/>
        </p:nvSpPr>
        <p:spPr>
          <a:xfrm>
            <a:off x="2530045" y="102975"/>
            <a:ext cx="727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Термодинамическое моделирование сорбции </a:t>
            </a:r>
            <a:r>
              <a:rPr lang="en-US" sz="2400" b="1" dirty="0">
                <a:solidFill>
                  <a:srgbClr val="C00000"/>
                </a:solidFill>
              </a:rPr>
              <a:t>Cs(I)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1F382A-CCED-2D41-82B3-3941F6A20CD3}"/>
              </a:ext>
            </a:extLst>
          </p:cNvPr>
          <p:cNvSpPr txBox="1"/>
          <p:nvPr/>
        </p:nvSpPr>
        <p:spPr>
          <a:xfrm>
            <a:off x="4898650" y="5187096"/>
            <a:ext cx="5301807" cy="155427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C00000"/>
                </a:solidFill>
              </a:rPr>
              <a:t>-</a:t>
            </a:r>
            <a:r>
              <a:rPr lang="ru-RU" sz="1900" b="1" dirty="0">
                <a:solidFill>
                  <a:srgbClr val="C00000"/>
                </a:solidFill>
              </a:rPr>
              <a:t> Концентрации сорбционных центров обоих типов отличаются для бентонитов из разных месторождений </a:t>
            </a:r>
            <a:endParaRPr lang="en-US" sz="1900" b="1" dirty="0">
              <a:solidFill>
                <a:srgbClr val="C00000"/>
              </a:solidFill>
            </a:endParaRPr>
          </a:p>
          <a:p>
            <a:pPr algn="ctr"/>
            <a:r>
              <a:rPr lang="en-US" sz="1900" b="1" dirty="0">
                <a:solidFill>
                  <a:srgbClr val="C00000"/>
                </a:solidFill>
              </a:rPr>
              <a:t>- </a:t>
            </a:r>
            <a:r>
              <a:rPr lang="ru-RU" sz="1900" b="1" dirty="0">
                <a:solidFill>
                  <a:srgbClr val="C00000"/>
                </a:solidFill>
              </a:rPr>
              <a:t>Сорбция </a:t>
            </a:r>
            <a:r>
              <a:rPr lang="en-US" sz="1900" b="1" dirty="0">
                <a:solidFill>
                  <a:srgbClr val="C00000"/>
                </a:solidFill>
              </a:rPr>
              <a:t>Cs(I) </a:t>
            </a:r>
            <a:r>
              <a:rPr lang="ru-RU" sz="1900" b="1" dirty="0">
                <a:solidFill>
                  <a:srgbClr val="C00000"/>
                </a:solidFill>
              </a:rPr>
              <a:t>на </a:t>
            </a:r>
            <a:r>
              <a:rPr lang="en-US" sz="1900" b="1" dirty="0">
                <a:solidFill>
                  <a:srgbClr val="C00000"/>
                </a:solidFill>
              </a:rPr>
              <a:t>Na-</a:t>
            </a:r>
            <a:r>
              <a:rPr lang="ru-RU" sz="1900" b="1" dirty="0">
                <a:solidFill>
                  <a:srgbClr val="C00000"/>
                </a:solidFill>
              </a:rPr>
              <a:t>формах выше, чем на исходных бентонитах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66D21B62-71B1-3C49-A1CF-2ABCFB40C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312564"/>
              </p:ext>
            </p:extLst>
          </p:nvPr>
        </p:nvGraphicFramePr>
        <p:xfrm>
          <a:off x="715374" y="6018828"/>
          <a:ext cx="3024000" cy="62245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134996144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959906037"/>
                    </a:ext>
                  </a:extLst>
                </a:gridCol>
              </a:tblGrid>
              <a:tr h="6224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Cs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+ ≡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sym typeface="Wingdings 3" pitchFamily="2" charset="2"/>
                        </a:rPr>
                        <a:t>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≡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Cs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+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</a:rPr>
                        <a:t>+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Cs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+ ≡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sym typeface="Wingdings 3" pitchFamily="2" charset="2"/>
                        </a:rPr>
                        <a:t>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≡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Cs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+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</a:rPr>
                        <a:t>+                        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lg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7,59*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lg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1,68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28311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3FAF0CE-B54F-B84A-B434-85F65A9098EE}"/>
              </a:ext>
            </a:extLst>
          </p:cNvPr>
          <p:cNvSpPr txBox="1"/>
          <p:nvPr/>
        </p:nvSpPr>
        <p:spPr>
          <a:xfrm>
            <a:off x="9594005" y="43386"/>
            <a:ext cx="1046012" cy="61293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0,</a:t>
            </a:r>
            <a:r>
              <a:rPr lang="ru-RU" sz="1200" dirty="0"/>
              <a:t>0</a:t>
            </a:r>
            <a:r>
              <a:rPr lang="en-US" sz="1200" dirty="0"/>
              <a:t>1 M NaClO</a:t>
            </a:r>
            <a:r>
              <a:rPr lang="en-US" sz="1200" baseline="-25000" dirty="0"/>
              <a:t>4</a:t>
            </a:r>
          </a:p>
          <a:p>
            <a:pPr algn="ctr"/>
            <a:r>
              <a:rPr lang="en-US" sz="1200" dirty="0"/>
              <a:t>pH= 7,5±0,1</a:t>
            </a:r>
          </a:p>
          <a:p>
            <a:pPr algn="ctr"/>
            <a:r>
              <a:rPr lang="ru-RU" sz="1200" dirty="0" err="1"/>
              <a:t>С</a:t>
            </a:r>
            <a:r>
              <a:rPr lang="ru-RU" sz="1200" baseline="-25000" dirty="0" err="1"/>
              <a:t>глины</a:t>
            </a:r>
            <a:r>
              <a:rPr lang="ru-RU" sz="1200" dirty="0"/>
              <a:t>= </a:t>
            </a:r>
            <a:r>
              <a:rPr lang="en-US" sz="1200" dirty="0"/>
              <a:t>1 </a:t>
            </a:r>
            <a:r>
              <a:rPr lang="ru-RU" sz="1200" dirty="0"/>
              <a:t>г/л</a:t>
            </a:r>
            <a:endParaRPr lang="en-US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2382" y="6595641"/>
            <a:ext cx="2535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*</a:t>
            </a:r>
            <a:r>
              <a:rPr lang="en-US" sz="1200" i="1" dirty="0" err="1"/>
              <a:t>Missana</a:t>
            </a:r>
            <a:r>
              <a:rPr lang="en-US" sz="1200" i="1" dirty="0"/>
              <a:t> et al., Appl. </a:t>
            </a:r>
            <a:r>
              <a:rPr lang="en-US" sz="1200" i="1" dirty="0" err="1"/>
              <a:t>Geochem</a:t>
            </a:r>
            <a:r>
              <a:rPr lang="en-US" sz="1200" i="1" dirty="0"/>
              <a:t>. 2014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9751" r="11944"/>
          <a:stretch/>
        </p:blipFill>
        <p:spPr bwMode="auto">
          <a:xfrm>
            <a:off x="4668777" y="789111"/>
            <a:ext cx="2989619" cy="222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" t="8189" r="12355"/>
          <a:stretch/>
        </p:blipFill>
        <p:spPr bwMode="auto">
          <a:xfrm>
            <a:off x="7608944" y="746819"/>
            <a:ext cx="2951377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t="7544" r="11144"/>
          <a:stretch/>
        </p:blipFill>
        <p:spPr bwMode="auto">
          <a:xfrm>
            <a:off x="4668776" y="2924944"/>
            <a:ext cx="3006072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9981" r="12430"/>
          <a:stretch/>
        </p:blipFill>
        <p:spPr bwMode="auto">
          <a:xfrm>
            <a:off x="7582868" y="2924944"/>
            <a:ext cx="2971681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9D6E-C476-4579-967C-76B7E400F5D4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0D6C408-2D05-F744-9EF7-BD85AFA3B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119264"/>
              </p:ext>
            </p:extLst>
          </p:nvPr>
        </p:nvGraphicFramePr>
        <p:xfrm>
          <a:off x="5720080" y="818829"/>
          <a:ext cx="4957192" cy="322520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01780">
                  <a:extLst>
                    <a:ext uri="{9D8B030D-6E8A-4147-A177-3AD203B41FA5}">
                      <a16:colId xmlns:a16="http://schemas.microsoft.com/office/drawing/2014/main" val="2340799747"/>
                    </a:ext>
                  </a:extLst>
                </a:gridCol>
                <a:gridCol w="931245">
                  <a:extLst>
                    <a:ext uri="{9D8B030D-6E8A-4147-A177-3AD203B41FA5}">
                      <a16:colId xmlns:a16="http://schemas.microsoft.com/office/drawing/2014/main" val="1646471399"/>
                    </a:ext>
                  </a:extLst>
                </a:gridCol>
                <a:gridCol w="859611">
                  <a:extLst>
                    <a:ext uri="{9D8B030D-6E8A-4147-A177-3AD203B41FA5}">
                      <a16:colId xmlns:a16="http://schemas.microsoft.com/office/drawing/2014/main" val="2471856288"/>
                    </a:ext>
                  </a:extLst>
                </a:gridCol>
                <a:gridCol w="1464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28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Бентонит, м-е</a:t>
                      </a:r>
                    </a:p>
                  </a:txBody>
                  <a:tcPr marL="61070" marR="6107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Центры сорбции, моль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61070" marR="6107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 мин состав, масс%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2679070462"/>
                  </a:ext>
                </a:extLst>
              </a:tr>
              <a:tr h="44870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[X</a:t>
                      </a:r>
                      <a:r>
                        <a:rPr lang="ru-RU" sz="1600" baseline="30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·10</a:t>
                      </a:r>
                      <a:r>
                        <a:rPr lang="ru-RU" sz="1600" baseline="30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070" marR="610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[X</a:t>
                      </a:r>
                      <a:r>
                        <a:rPr lang="ru-RU" sz="1600" baseline="30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·10</a:t>
                      </a:r>
                      <a:r>
                        <a:rPr lang="ru-RU" sz="1600" baseline="30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070" marR="610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ММТ</a:t>
                      </a:r>
                    </a:p>
                  </a:txBody>
                  <a:tcPr marL="61070" marR="6107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353591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Зырянское м-е </a:t>
                      </a: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2331244319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10Хутор</a:t>
                      </a: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4023708483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Даш-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Салахинское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2484984084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Динозавровое</a:t>
                      </a: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1280450072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MX-80</a:t>
                      </a: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Дашковское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Kunipia F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1070" marR="61070" marT="0" marB="0" anchor="ctr"/>
                </a:tc>
                <a:extLst>
                  <a:ext uri="{0D108BD9-81ED-4DB2-BD59-A6C34878D82A}">
                    <a16:rowId xmlns:a16="http://schemas.microsoft.com/office/drawing/2014/main" val="277142976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63752" y="87016"/>
            <a:ext cx="395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Сорбция </a:t>
            </a:r>
            <a:r>
              <a:rPr lang="en-US" sz="2400" b="1" dirty="0">
                <a:solidFill>
                  <a:srgbClr val="C00000"/>
                </a:solidFill>
              </a:rPr>
              <a:t>Cs(I) </a:t>
            </a:r>
            <a:r>
              <a:rPr lang="ru-RU" sz="2400" b="1" dirty="0">
                <a:solidFill>
                  <a:srgbClr val="C00000"/>
                </a:solidFill>
              </a:rPr>
              <a:t>на бентонитах</a:t>
            </a:r>
          </a:p>
        </p:txBody>
      </p:sp>
      <p:sp>
        <p:nvSpPr>
          <p:cNvPr id="6" name="Овал 5"/>
          <p:cNvSpPr/>
          <p:nvPr/>
        </p:nvSpPr>
        <p:spPr>
          <a:xfrm>
            <a:off x="9518872" y="1866920"/>
            <a:ext cx="792088" cy="12961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F382A-CCED-2D41-82B3-3941F6A20CD3}"/>
              </a:ext>
            </a:extLst>
          </p:cNvPr>
          <p:cNvSpPr txBox="1"/>
          <p:nvPr/>
        </p:nvSpPr>
        <p:spPr>
          <a:xfrm>
            <a:off x="2027548" y="5410822"/>
            <a:ext cx="8136904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- Содержание монтмориллонита в образце не коррелирует с количеством сорбционных центров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5455" r="12403"/>
          <a:stretch/>
        </p:blipFill>
        <p:spPr bwMode="auto">
          <a:xfrm>
            <a:off x="706760" y="608679"/>
            <a:ext cx="4957192" cy="43255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F6D0D54-0447-8F4F-825F-8577A6B6D710}"/>
              </a:ext>
            </a:extLst>
          </p:cNvPr>
          <p:cNvSpPr/>
          <p:nvPr/>
        </p:nvSpPr>
        <p:spPr>
          <a:xfrm>
            <a:off x="3871123" y="912813"/>
            <a:ext cx="1848957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/>
              <a:t>Зырянское м-е</a:t>
            </a:r>
          </a:p>
          <a:p>
            <a:r>
              <a:rPr lang="ru-RU" sz="1200" dirty="0"/>
              <a:t>Динозавровое м-е</a:t>
            </a:r>
          </a:p>
          <a:p>
            <a:r>
              <a:rPr lang="ru-RU" sz="1200" dirty="0"/>
              <a:t>Даш-</a:t>
            </a:r>
            <a:r>
              <a:rPr lang="ru-RU" sz="1200" dirty="0" err="1"/>
              <a:t>Салахинское</a:t>
            </a:r>
            <a:r>
              <a:rPr lang="ru-RU" sz="1200" dirty="0"/>
              <a:t> м-е</a:t>
            </a:r>
          </a:p>
          <a:p>
            <a:r>
              <a:rPr lang="ru-RU" sz="1200" dirty="0"/>
              <a:t>10Хутор м-е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9443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24000" y="4365105"/>
            <a:ext cx="9144000" cy="2492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A8E8A0-E840-AC4E-8443-266AA46E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9D6E-C476-4579-967C-76B7E400F5D4}" type="slidenum">
              <a:rPr lang="ru-RU" smtClean="0"/>
              <a:t>13</a:t>
            </a:fld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C8FA23F-4985-D74C-9EBD-CC4DCD580B9E}"/>
              </a:ext>
            </a:extLst>
          </p:cNvPr>
          <p:cNvGrpSpPr/>
          <p:nvPr/>
        </p:nvGrpSpPr>
        <p:grpSpPr>
          <a:xfrm>
            <a:off x="1847528" y="416182"/>
            <a:ext cx="2885118" cy="3012819"/>
            <a:chOff x="467546" y="332656"/>
            <a:chExt cx="2885118" cy="301281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D1E9744-06B6-8D4D-ABB5-AA739C2D7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6956" y="497262"/>
              <a:ext cx="2868803" cy="2827624"/>
            </a:xfrm>
            <a:prstGeom prst="rect">
              <a:avLst/>
            </a:prstGeom>
          </p:spPr>
        </p:pic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DF7CF44-F435-DB47-8307-93EABAECA64E}"/>
                </a:ext>
              </a:extLst>
            </p:cNvPr>
            <p:cNvSpPr/>
            <p:nvPr/>
          </p:nvSpPr>
          <p:spPr>
            <a:xfrm>
              <a:off x="798780" y="332656"/>
              <a:ext cx="2553884" cy="863385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7AC840-19E1-CF4C-A24C-D936AAFA5BD1}"/>
              </a:ext>
            </a:extLst>
          </p:cNvPr>
          <p:cNvSpPr/>
          <p:nvPr/>
        </p:nvSpPr>
        <p:spPr>
          <a:xfrm>
            <a:off x="7418660" y="4365105"/>
            <a:ext cx="3762424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Величина сорбции следовых концентраций </a:t>
            </a:r>
            <a:r>
              <a:rPr lang="en-US" b="1" dirty="0">
                <a:solidFill>
                  <a:srgbClr val="C00000"/>
                </a:solidFill>
              </a:rPr>
              <a:t>Cs(I) </a:t>
            </a:r>
            <a:r>
              <a:rPr lang="ru-RU" b="1" dirty="0">
                <a:solidFill>
                  <a:srgbClr val="C00000"/>
                </a:solidFill>
              </a:rPr>
              <a:t>коррелирует со степенью </a:t>
            </a:r>
            <a:r>
              <a:rPr lang="ru-RU" b="1" dirty="0" err="1">
                <a:solidFill>
                  <a:srgbClr val="C00000"/>
                </a:solidFill>
              </a:rPr>
              <a:t>гетеровалентных</a:t>
            </a:r>
            <a:r>
              <a:rPr lang="ru-RU" b="1" dirty="0">
                <a:solidFill>
                  <a:srgbClr val="C00000"/>
                </a:solidFill>
              </a:rPr>
              <a:t> замещений в тетраэдрической подрешетке смектита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4CD1777-53BA-664E-BA8A-0A8C9A006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05133"/>
            <a:ext cx="5258438" cy="367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F6B964A2-B94E-B84B-82C8-5E0ACA878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167224"/>
              </p:ext>
            </p:extLst>
          </p:nvPr>
        </p:nvGraphicFramePr>
        <p:xfrm>
          <a:off x="5818520" y="694739"/>
          <a:ext cx="5544616" cy="2026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401955830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79391047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48969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Месторождение бентонита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Доля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т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етраэдрического заряда, %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Тип1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[X</a:t>
                      </a:r>
                      <a:r>
                        <a:rPr lang="ru-RU" sz="1800" b="1" kern="1200" baseline="30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]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·10</a:t>
                      </a:r>
                      <a:r>
                        <a:rPr lang="ru-RU" sz="1800" b="1" kern="1200" baseline="30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моль/г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9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Зырянское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26,8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48,7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014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10Хутор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27,6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35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Динозавровое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4,98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201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969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9D6E-C476-4579-967C-76B7E400F5D4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95601" y="30319"/>
            <a:ext cx="743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Сорбция </a:t>
            </a:r>
            <a:r>
              <a:rPr lang="en-US" sz="2800" b="1" dirty="0">
                <a:solidFill>
                  <a:srgbClr val="C00000"/>
                </a:solidFill>
              </a:rPr>
              <a:t>Cs(I) </a:t>
            </a:r>
            <a:r>
              <a:rPr lang="ru-RU" sz="2800" b="1" dirty="0">
                <a:solidFill>
                  <a:srgbClr val="C00000"/>
                </a:solidFill>
              </a:rPr>
              <a:t>на алюмосиликатах: выводы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5600" y="1231475"/>
            <a:ext cx="9885680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indent="-404813" algn="just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Сорбция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цеолите выше, чем на каолините, и значительно ниже, чем на иллите и большинстве бентонитов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4813" indent="-404813" algn="just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тип сорбционного центра был обнаружен для сорбции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цеолите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4813" indent="-404813" algn="just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тип сорбционных центров наблюдается для сорбции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каолините и 2 типа на иллите. Для бентонитов может наблюдаться 1 или 2 типа - в зависимости от месторождения. Концентрации сорбционных центров различны для бентонитов из разных месторождений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4813" indent="-404813" algn="just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Сорбция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Na-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форме бентонита выше, чем на природной;</a:t>
            </a:r>
          </a:p>
          <a:p>
            <a:pPr marL="404813" indent="-404813" algn="just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сорбции следовых концентраций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коррелирует с увеличением величины заряда слоя и части заряда, локализованного в тетраэдрической подрешетке.</a:t>
            </a:r>
          </a:p>
        </p:txBody>
      </p:sp>
    </p:spTree>
    <p:extLst>
      <p:ext uri="{BB962C8B-B14F-4D97-AF65-F5344CB8AC3E}">
        <p14:creationId xmlns:p14="http://schemas.microsoft.com/office/powerpoint/2010/main" val="4241582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9D6E-C476-4579-967C-76B7E400F5D4}" type="slidenum">
              <a:rPr lang="ru-RU" smtClean="0"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39617" y="2649201"/>
            <a:ext cx="7432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Благодарю за внимание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3472" y="79796"/>
            <a:ext cx="7579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СОРБЦИЯ </a:t>
            </a:r>
            <a:r>
              <a:rPr lang="ru-RU" b="1" dirty="0" err="1"/>
              <a:t>Cs</a:t>
            </a:r>
            <a:r>
              <a:rPr lang="ru-RU" b="1" dirty="0"/>
              <a:t> НА БЕНТОНИТОВЫХ ГЛИНАХ И ПРИМЕСНЫХ МИНЕРАЛАХ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4668" y="5170358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semenkova.radiochem@gmail.com</a:t>
            </a:r>
            <a:endParaRPr lang="ru-RU" dirty="0"/>
          </a:p>
          <a:p>
            <a:pPr algn="ctr"/>
            <a:r>
              <a:rPr lang="ru-RU" sz="2000" dirty="0"/>
              <a:t>МГУ имени М.В. Ломоносова</a:t>
            </a:r>
          </a:p>
        </p:txBody>
      </p:sp>
    </p:spTree>
    <p:extLst>
      <p:ext uri="{BB962C8B-B14F-4D97-AF65-F5344CB8AC3E}">
        <p14:creationId xmlns:p14="http://schemas.microsoft.com/office/powerpoint/2010/main" val="242432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44" y="548681"/>
            <a:ext cx="8136905" cy="263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1" y="3429000"/>
            <a:ext cx="4322375" cy="283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0912" y="6413079"/>
            <a:ext cx="2133600" cy="365125"/>
          </a:xfrm>
        </p:spPr>
        <p:txBody>
          <a:bodyPr/>
          <a:lstStyle/>
          <a:p>
            <a:fld id="{F470BA24-9B13-4503-B0B9-3FB2904202C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35960" y="3619748"/>
            <a:ext cx="4572000" cy="224676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Определение оптимального компонента (или компонентов) для создания эффективных барьеров безопасности при хранении РАО. Природные материалы (</a:t>
            </a:r>
            <a:r>
              <a:rPr lang="ru-RU" sz="2000" b="1" dirty="0" err="1">
                <a:solidFill>
                  <a:srgbClr val="C00000"/>
                </a:solidFill>
              </a:rPr>
              <a:t>бентонитовые</a:t>
            </a:r>
            <a:r>
              <a:rPr lang="ru-RU" sz="2000" b="1" dirty="0">
                <a:solidFill>
                  <a:srgbClr val="C00000"/>
                </a:solidFill>
              </a:rPr>
              <a:t> глины) считаются перспективным материалом.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53443" y="580618"/>
            <a:ext cx="3892932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Хранилища РАО</a:t>
            </a:r>
          </a:p>
        </p:txBody>
      </p:sp>
    </p:spTree>
    <p:extLst>
      <p:ext uri="{BB962C8B-B14F-4D97-AF65-F5344CB8AC3E}">
        <p14:creationId xmlns:p14="http://schemas.microsoft.com/office/powerpoint/2010/main" val="99844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15481" y="553539"/>
            <a:ext cx="3059823" cy="779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A9E-A748-4E1B-8866-F6B64CA8926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59497" y="30319"/>
            <a:ext cx="836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Механизм связывания </a:t>
            </a:r>
            <a:r>
              <a:rPr lang="en-US" sz="2800" b="1" dirty="0">
                <a:solidFill>
                  <a:srgbClr val="C00000"/>
                </a:solidFill>
              </a:rPr>
              <a:t>Cs(I)</a:t>
            </a:r>
            <a:r>
              <a:rPr lang="ru-RU" sz="2800" b="1" dirty="0">
                <a:solidFill>
                  <a:srgbClr val="C00000"/>
                </a:solidFill>
              </a:rPr>
              <a:t> с алюмосиликатами</a:t>
            </a:r>
          </a:p>
        </p:txBody>
      </p:sp>
      <p:sp>
        <p:nvSpPr>
          <p:cNvPr id="7" name="AutoShape 2" descr="A Review of the Chemistry, Structure, Properties and Applications of  Zeolit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A Review of the Chemistry, Structure, Properties and Applications of  Zeolite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23599" y="522828"/>
            <a:ext cx="3448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Структура глинистых минералов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71664" y="574059"/>
            <a:ext cx="2045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Структура цеолита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-1157776" y="3645025"/>
            <a:ext cx="6883043" cy="1901559"/>
            <a:chOff x="168415" y="1299854"/>
            <a:chExt cx="3197511" cy="236558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82855" y="1299854"/>
              <a:ext cx="1883071" cy="16275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24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>
                  <a:solidFill>
                    <a:srgbClr val="C00000"/>
                  </a:solidFill>
                </a:rPr>
                <a:t>Cs(I)</a:t>
              </a:r>
              <a:r>
                <a:rPr lang="ru-RU" sz="2800" b="1" dirty="0">
                  <a:solidFill>
                    <a:srgbClr val="C00000"/>
                  </a:solidFill>
                </a:rPr>
                <a:t> </a:t>
              </a:r>
              <a:r>
                <a:rPr lang="ru-RU" sz="2400" b="1" dirty="0"/>
                <a:t>	</a:t>
              </a:r>
              <a:r>
                <a:rPr lang="ru-RU" sz="2000" b="1" dirty="0"/>
                <a:t>Ионный обмен</a:t>
              </a:r>
            </a:p>
            <a:p>
              <a:pPr>
                <a:lnSpc>
                  <a:spcPct val="115000"/>
                </a:lnSpc>
              </a:pPr>
              <a:r>
                <a:rPr lang="ru-RU" sz="2000" b="1" dirty="0"/>
                <a:t>	</a:t>
              </a:r>
              <a:r>
                <a:rPr lang="ru-RU" sz="2000" b="1" dirty="0" err="1"/>
                <a:t>Cs</a:t>
              </a:r>
              <a:r>
                <a:rPr lang="ru-RU" sz="2000" b="1" baseline="30000" dirty="0"/>
                <a:t>+</a:t>
              </a:r>
              <a:r>
                <a:rPr lang="ru-RU" sz="2000" b="1" dirty="0"/>
                <a:t> + </a:t>
              </a:r>
              <a:r>
                <a:rPr lang="en-US" sz="2000" b="1" dirty="0"/>
                <a:t>≡X</a:t>
              </a:r>
              <a:r>
                <a:rPr lang="ru-RU" sz="2000" b="1" dirty="0" err="1"/>
                <a:t>Na</a:t>
              </a:r>
              <a:r>
                <a:rPr lang="ru-RU" sz="2000" b="1" dirty="0"/>
                <a:t> </a:t>
              </a:r>
              <a:r>
                <a:rPr lang="pt-BR" sz="2000" b="1" dirty="0">
                  <a:sym typeface="Wingdings 3"/>
                </a:rPr>
                <a:t></a:t>
              </a:r>
              <a:r>
                <a:rPr lang="pt-BR" sz="2000" b="1" dirty="0"/>
                <a:t> </a:t>
              </a:r>
              <a:r>
                <a:rPr lang="en-US" sz="2000" b="1" dirty="0"/>
                <a:t>≡X</a:t>
              </a:r>
              <a:r>
                <a:rPr lang="ru-RU" sz="2000" b="1" dirty="0" err="1"/>
                <a:t>Cs</a:t>
              </a:r>
              <a:r>
                <a:rPr lang="en-US" sz="2000" b="1" dirty="0"/>
                <a:t> </a:t>
              </a:r>
              <a:r>
                <a:rPr lang="ru-RU" sz="2000" b="1" dirty="0"/>
                <a:t>+ </a:t>
              </a:r>
              <a:r>
                <a:rPr lang="ru-RU" sz="2000" b="1" dirty="0" err="1"/>
                <a:t>Na</a:t>
              </a:r>
              <a:r>
                <a:rPr lang="ru-RU" sz="2000" b="1" baseline="30000" dirty="0"/>
                <a:t>+</a:t>
              </a:r>
              <a:r>
                <a:rPr lang="en-US" sz="2000" b="1" dirty="0"/>
                <a:t>      </a:t>
              </a:r>
              <a:endParaRPr lang="ru-RU" sz="2000" b="1" dirty="0"/>
            </a:p>
            <a:p>
              <a:pPr>
                <a:lnSpc>
                  <a:spcPct val="115000"/>
                </a:lnSpc>
              </a:pPr>
              <a:endParaRPr lang="ru-RU" sz="2200" b="1" dirty="0">
                <a:ea typeface="Calibri"/>
                <a:cs typeface="Times New Roman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8415" y="3094628"/>
              <a:ext cx="85817" cy="570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</a:pPr>
              <a:endParaRPr lang="ru-RU" sz="2200" b="1" dirty="0">
                <a:ea typeface="Calibri"/>
                <a:cs typeface="Times New Roman"/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972510"/>
            <a:ext cx="3312368" cy="267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6318603" y="934600"/>
            <a:ext cx="39519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i="1" dirty="0"/>
              <a:t>Иллит</a:t>
            </a:r>
            <a:r>
              <a:rPr lang="en-US" i="1" dirty="0"/>
              <a:t>, </a:t>
            </a:r>
            <a:r>
              <a:rPr lang="ru-RU" i="1" dirty="0"/>
              <a:t>каолинит</a:t>
            </a:r>
            <a:r>
              <a:rPr lang="en-US" i="1" dirty="0"/>
              <a:t>, </a:t>
            </a:r>
            <a:r>
              <a:rPr lang="ru-RU" i="1" dirty="0"/>
              <a:t>монтмориллонит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559497" y="4620218"/>
            <a:ext cx="4201267" cy="2016224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 marL="404813" indent="-404813" algn="ctr">
              <a:spcBef>
                <a:spcPct val="20000"/>
              </a:spcBef>
              <a:defRPr/>
            </a:pPr>
            <a:r>
              <a:rPr lang="ru-RU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Центры сорбции</a:t>
            </a:r>
          </a:p>
          <a:p>
            <a:pPr marL="404813" indent="-404813" algn="ctr">
              <a:spcBef>
                <a:spcPct val="20000"/>
              </a:spcBef>
              <a:defRPr/>
            </a:pP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Базальная поверхность и межслоевое пространство</a:t>
            </a:r>
          </a:p>
          <a:p>
            <a:pPr marL="404813" indent="-404813" algn="ctr">
              <a:spcBef>
                <a:spcPct val="20000"/>
              </a:spcBef>
              <a:defRPr/>
            </a:pP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Краевые центры (</a:t>
            </a:r>
            <a:r>
              <a:rPr lang="en-US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FES)</a:t>
            </a:r>
          </a:p>
          <a:p>
            <a:pPr marL="404813" indent="-404813" algn="ctr">
              <a:spcBef>
                <a:spcPct val="20000"/>
              </a:spcBef>
              <a:defRPr/>
            </a:pP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полостях (цеолит)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981874" y="1612889"/>
            <a:ext cx="972108" cy="1411508"/>
            <a:chOff x="647564" y="2664240"/>
            <a:chExt cx="972108" cy="1411508"/>
          </a:xfrm>
        </p:grpSpPr>
        <p:sp>
          <p:nvSpPr>
            <p:cNvPr id="18" name="Овал 17"/>
            <p:cNvSpPr/>
            <p:nvPr/>
          </p:nvSpPr>
          <p:spPr>
            <a:xfrm>
              <a:off x="971600" y="2664240"/>
              <a:ext cx="648072" cy="64807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47564" y="3427676"/>
              <a:ext cx="648072" cy="64807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784457" y="1412776"/>
            <a:ext cx="4861570" cy="5864888"/>
            <a:chOff x="4260457" y="1412776"/>
            <a:chExt cx="4861570" cy="586488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260457" y="1412776"/>
              <a:ext cx="4861570" cy="5864888"/>
              <a:chOff x="4260457" y="1772816"/>
              <a:chExt cx="4861570" cy="5864888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4260457" y="1772816"/>
                <a:ext cx="4861570" cy="5256584"/>
                <a:chOff x="4253878" y="456356"/>
                <a:chExt cx="4861570" cy="5405153"/>
              </a:xfrm>
            </p:grpSpPr>
            <p:grpSp>
              <p:nvGrpSpPr>
                <p:cNvPr id="20" name="Группа 19"/>
                <p:cNvGrpSpPr/>
                <p:nvPr/>
              </p:nvGrpSpPr>
              <p:grpSpPr>
                <a:xfrm>
                  <a:off x="4253878" y="487756"/>
                  <a:ext cx="4861570" cy="5373753"/>
                  <a:chOff x="4253878" y="487756"/>
                  <a:chExt cx="4861570" cy="5373753"/>
                </a:xfrm>
              </p:grpSpPr>
              <p:pic>
                <p:nvPicPr>
                  <p:cNvPr id="29" name="Рисунок 2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53878" y="993843"/>
                    <a:ext cx="4861570" cy="4867666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137" t="26170" r="9628" b="64305"/>
                  <a:stretch/>
                </p:blipFill>
                <p:spPr>
                  <a:xfrm>
                    <a:off x="4788024" y="487756"/>
                    <a:ext cx="3657599" cy="46364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1" name="Овал 20"/>
                <p:cNvSpPr/>
                <p:nvPr/>
              </p:nvSpPr>
              <p:spPr>
                <a:xfrm>
                  <a:off x="4915790" y="456356"/>
                  <a:ext cx="648072" cy="648072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Овал 21"/>
                <p:cNvSpPr/>
                <p:nvPr/>
              </p:nvSpPr>
              <p:spPr>
                <a:xfrm>
                  <a:off x="4534235" y="3933056"/>
                  <a:ext cx="648072" cy="648072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Овал 27"/>
                <p:cNvSpPr/>
                <p:nvPr/>
              </p:nvSpPr>
              <p:spPr>
                <a:xfrm>
                  <a:off x="5093948" y="2086000"/>
                  <a:ext cx="648072" cy="648072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3" name="Прямоугольник 52"/>
              <p:cNvSpPr/>
              <p:nvPr/>
            </p:nvSpPr>
            <p:spPr>
              <a:xfrm>
                <a:off x="4960702" y="6858000"/>
                <a:ext cx="3931777" cy="7797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Прямоугольник 30"/>
            <p:cNvSpPr/>
            <p:nvPr/>
          </p:nvSpPr>
          <p:spPr>
            <a:xfrm>
              <a:off x="5412928" y="6367542"/>
              <a:ext cx="457339" cy="201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668344" y="6381328"/>
              <a:ext cx="457339" cy="201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7835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3183" y="3068960"/>
            <a:ext cx="7632848" cy="1035450"/>
            <a:chOff x="606158" y="3743587"/>
            <a:chExt cx="7574359" cy="1035450"/>
          </a:xfrm>
        </p:grpSpPr>
        <p:sp>
          <p:nvSpPr>
            <p:cNvPr id="3" name="Стрелка вправо 2"/>
            <p:cNvSpPr/>
            <p:nvPr/>
          </p:nvSpPr>
          <p:spPr>
            <a:xfrm>
              <a:off x="606158" y="3743587"/>
              <a:ext cx="7574359" cy="75226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9249" y="4255817"/>
              <a:ext cx="3941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i="1" dirty="0"/>
                <a:t>Заряд слоя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495601" y="30319"/>
            <a:ext cx="743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Различия в структуре глинистых минералов</a:t>
            </a: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A9E-A748-4E1B-8866-F6B64CA8926B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534161" y="446042"/>
            <a:ext cx="9292785" cy="2843593"/>
            <a:chOff x="0" y="1412776"/>
            <a:chExt cx="9292785" cy="2843593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0" y="1412776"/>
              <a:ext cx="9292785" cy="2843593"/>
              <a:chOff x="-1511718" y="1059736"/>
              <a:chExt cx="9292785" cy="2843593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251970" y="1059736"/>
                <a:ext cx="6935538" cy="2344172"/>
                <a:chOff x="251970" y="1059736"/>
                <a:chExt cx="6935538" cy="2344172"/>
              </a:xfrm>
            </p:grpSpPr>
            <p:grpSp>
              <p:nvGrpSpPr>
                <p:cNvPr id="6" name="Группа 5"/>
                <p:cNvGrpSpPr/>
                <p:nvPr/>
              </p:nvGrpSpPr>
              <p:grpSpPr>
                <a:xfrm>
                  <a:off x="251970" y="1059736"/>
                  <a:ext cx="6263350" cy="2344172"/>
                  <a:chOff x="227155" y="2745656"/>
                  <a:chExt cx="6263350" cy="2344172"/>
                </a:xfrm>
              </p:grpSpPr>
              <p:pic>
                <p:nvPicPr>
                  <p:cNvPr id="11" name="Рисунок 10"/>
                  <p:cNvPicPr/>
                  <p:nvPr/>
                </p:nvPicPr>
                <p:blipFill>
                  <a:blip r:embed="rId2" cstate="print"/>
                  <a:srcRect l="56731" t="43941" r="37151" b="44034"/>
                  <a:stretch>
                    <a:fillRect/>
                  </a:stretch>
                </p:blipFill>
                <p:spPr bwMode="auto">
                  <a:xfrm>
                    <a:off x="4967196" y="2745656"/>
                    <a:ext cx="1460720" cy="18197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542810" y="4689718"/>
                    <a:ext cx="94769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sz="2000" i="1" dirty="0"/>
                      <a:t>Иллит</a:t>
                    </a:r>
                  </a:p>
                </p:txBody>
              </p:sp>
              <p:pic>
                <p:nvPicPr>
                  <p:cNvPr id="13" name="Рисунок 12"/>
                  <p:cNvPicPr/>
                  <p:nvPr/>
                </p:nvPicPr>
                <p:blipFill>
                  <a:blip r:embed="rId3" cstate="print"/>
                  <a:srcRect l="30603" t="43096" r="61629" b="46902"/>
                  <a:stretch>
                    <a:fillRect/>
                  </a:stretch>
                </p:blipFill>
                <p:spPr bwMode="auto">
                  <a:xfrm>
                    <a:off x="227155" y="3110503"/>
                    <a:ext cx="1578646" cy="13569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586745" y="4689718"/>
                    <a:ext cx="131144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sz="2000" i="1" dirty="0"/>
                      <a:t>Каолинит</a:t>
                    </a:r>
                  </a:p>
                </p:txBody>
              </p:sp>
              <p:grpSp>
                <p:nvGrpSpPr>
                  <p:cNvPr id="15" name="Группа 14"/>
                  <p:cNvGrpSpPr/>
                  <p:nvPr/>
                </p:nvGrpSpPr>
                <p:grpSpPr>
                  <a:xfrm>
                    <a:off x="2602969" y="2926699"/>
                    <a:ext cx="2406858" cy="2163129"/>
                    <a:chOff x="4115137" y="2609104"/>
                    <a:chExt cx="2406858" cy="2163129"/>
                  </a:xfrm>
                </p:grpSpPr>
                <p:pic>
                  <p:nvPicPr>
                    <p:cNvPr id="2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 l="40556" t="62299" r="51291" b="22301"/>
                    <a:stretch>
                      <a:fillRect/>
                    </a:stretch>
                  </p:blipFill>
                  <p:spPr bwMode="auto">
                    <a:xfrm>
                      <a:off x="4140402" y="2609104"/>
                      <a:ext cx="1455832" cy="154682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4115137" y="4372123"/>
                      <a:ext cx="230543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ru-RU" sz="2000" i="1" dirty="0"/>
                        <a:t>Монтмориллонит</a:t>
                      </a:r>
                    </a:p>
                  </p:txBody>
                </p:sp>
                <p:cxnSp>
                  <p:nvCxnSpPr>
                    <p:cNvPr id="23" name="Прямая со стрелкой 22"/>
                    <p:cNvCxnSpPr/>
                    <p:nvPr/>
                  </p:nvCxnSpPr>
                  <p:spPr>
                    <a:xfrm>
                      <a:off x="5652120" y="2694453"/>
                      <a:ext cx="0" cy="792088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5686510" y="2998504"/>
                      <a:ext cx="83548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ru-RU" sz="1600" b="1" dirty="0"/>
                        <a:t>10-18 </a:t>
                      </a:r>
                      <a:r>
                        <a:rPr lang="en-US" sz="1600" b="1" dirty="0"/>
                        <a:t>Å</a:t>
                      </a:r>
                      <a:endParaRPr lang="ru-RU" sz="1600" b="1" dirty="0"/>
                    </a:p>
                  </p:txBody>
                </p:sp>
              </p:grpSp>
            </p:grpSp>
            <p:cxnSp>
              <p:nvCxnSpPr>
                <p:cNvPr id="7" name="Прямая со стрелкой 6"/>
                <p:cNvCxnSpPr/>
                <p:nvPr/>
              </p:nvCxnSpPr>
              <p:spPr>
                <a:xfrm>
                  <a:off x="1907704" y="1424583"/>
                  <a:ext cx="0" cy="683012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Прямоугольник 7"/>
                <p:cNvSpPr/>
                <p:nvPr/>
              </p:nvSpPr>
              <p:spPr>
                <a:xfrm>
                  <a:off x="1979712" y="1851670"/>
                  <a:ext cx="46038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600" b="1" dirty="0"/>
                    <a:t>7 </a:t>
                  </a:r>
                  <a:r>
                    <a:rPr lang="en-US" sz="1600" b="1" dirty="0"/>
                    <a:t>Å</a:t>
                  </a:r>
                  <a:endParaRPr lang="ru-RU" sz="1600" b="1" dirty="0"/>
                </a:p>
              </p:txBody>
            </p:sp>
            <p:cxnSp>
              <p:nvCxnSpPr>
                <p:cNvPr id="9" name="Прямая со стрелкой 8"/>
                <p:cNvCxnSpPr/>
                <p:nvPr/>
              </p:nvCxnSpPr>
              <p:spPr>
                <a:xfrm>
                  <a:off x="6588674" y="1259116"/>
                  <a:ext cx="0" cy="85910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Прямоугольник 9"/>
                <p:cNvSpPr/>
                <p:nvPr/>
              </p:nvSpPr>
              <p:spPr>
                <a:xfrm>
                  <a:off x="6622930" y="1777921"/>
                  <a:ext cx="56457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600" b="1" dirty="0"/>
                    <a:t>10 </a:t>
                  </a:r>
                  <a:r>
                    <a:rPr lang="en-US" sz="1600" b="1" dirty="0"/>
                    <a:t>Å</a:t>
                  </a:r>
                  <a:endParaRPr lang="ru-RU" sz="1600" b="1" dirty="0"/>
                </a:p>
              </p:txBody>
            </p:sp>
          </p:grpSp>
          <p:grpSp>
            <p:nvGrpSpPr>
              <p:cNvPr id="25" name="Группа 24"/>
              <p:cNvGrpSpPr/>
              <p:nvPr/>
            </p:nvGrpSpPr>
            <p:grpSpPr>
              <a:xfrm>
                <a:off x="971600" y="3435846"/>
                <a:ext cx="6809467" cy="400110"/>
                <a:chOff x="971600" y="3435846"/>
                <a:chExt cx="6809467" cy="400110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971600" y="3435846"/>
                  <a:ext cx="9361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/>
                    <a:t>0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203848" y="3435846"/>
                  <a:ext cx="15121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/>
                    <a:t>0,4-0,6</a:t>
                  </a:r>
                  <a:endParaRPr lang="ru-RU" sz="2000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7596336" y="3435846"/>
                  <a:ext cx="184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ru-RU" sz="1600" dirty="0"/>
                </a:p>
              </p:txBody>
            </p:sp>
          </p:grpSp>
          <p:sp>
            <p:nvSpPr>
              <p:cNvPr id="31" name="Прямоугольник 30"/>
              <p:cNvSpPr/>
              <p:nvPr/>
            </p:nvSpPr>
            <p:spPr>
              <a:xfrm>
                <a:off x="5583338" y="3441664"/>
                <a:ext cx="7312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&gt; </a:t>
                </a:r>
                <a:r>
                  <a:rPr lang="ru-RU" sz="2000"/>
                  <a:t>0,9</a:t>
                </a:r>
                <a:endParaRPr lang="ru-RU" sz="2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-1511718" y="3400194"/>
                <a:ext cx="19283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Заряд слоя</a:t>
                </a:r>
              </a:p>
            </p:txBody>
          </p:sp>
        </p:grpSp>
        <p:sp>
          <p:nvSpPr>
            <p:cNvPr id="16" name="Овал 15"/>
            <p:cNvSpPr/>
            <p:nvPr/>
          </p:nvSpPr>
          <p:spPr>
            <a:xfrm>
              <a:off x="7826346" y="1916832"/>
              <a:ext cx="221734" cy="2356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2612958" y="4326760"/>
            <a:ext cx="7011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Механизм фиксации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FES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74" y="4624433"/>
            <a:ext cx="8892480" cy="220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426844" y="6458349"/>
            <a:ext cx="3000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*J. Lee, </a:t>
            </a:r>
            <a:r>
              <a:rPr lang="en-US" i="1" dirty="0"/>
              <a:t>Appl. </a:t>
            </a:r>
            <a:r>
              <a:rPr lang="en-US" i="1" dirty="0" err="1"/>
              <a:t>Geochem</a:t>
            </a:r>
            <a:r>
              <a:rPr lang="en-US" dirty="0"/>
              <a:t>.,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8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601" y="30319"/>
            <a:ext cx="743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</a:rPr>
              <a:t>Характери</a:t>
            </a:r>
            <a:r>
              <a:rPr lang="en-US" sz="2800" b="1" dirty="0" err="1">
                <a:solidFill>
                  <a:srgbClr val="C00000"/>
                </a:solidFill>
              </a:rPr>
              <a:t>за</a:t>
            </a:r>
            <a:r>
              <a:rPr lang="ru-RU" sz="2800" b="1" dirty="0" err="1">
                <a:solidFill>
                  <a:srgbClr val="C00000"/>
                </a:solidFill>
              </a:rPr>
              <a:t>ция</a:t>
            </a:r>
            <a:r>
              <a:rPr lang="ru-RU" sz="2800" b="1" dirty="0">
                <a:solidFill>
                  <a:srgbClr val="C00000"/>
                </a:solidFill>
              </a:rPr>
              <a:t> образцов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415650"/>
              </p:ext>
            </p:extLst>
          </p:nvPr>
        </p:nvGraphicFramePr>
        <p:xfrm>
          <a:off x="1005840" y="585033"/>
          <a:ext cx="9662156" cy="501457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30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0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73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57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Образец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Основной мин состав, масс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US" sz="16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SSA</a:t>
                      </a:r>
                      <a:r>
                        <a:rPr lang="ru-RU" sz="14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ru-RU" sz="1400" b="1" u="none" strike="noStrike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lang="ru-RU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ММТ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Иллит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Каолинит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Кальцит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Гетит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Катч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Катч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очищенный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ru-RU" sz="16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FEBEX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ru-RU" sz="16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Остржанское</a:t>
                      </a:r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м-е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Dдинозавровое</a:t>
                      </a:r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м-е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ru-RU" sz="16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10Хутор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Даш-</a:t>
                      </a:r>
                      <a:r>
                        <a:rPr lang="ru-RU" sz="18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Салахинское</a:t>
                      </a:r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м-е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Зырянское м-е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78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MX-80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16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78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Kunipia</a:t>
                      </a:r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ru-RU" sz="16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1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Каолинит</a:t>
                      </a:r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lang="ru-RU" sz="16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1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Иллит</a:t>
                      </a:r>
                      <a:endParaRPr lang="en-US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lang="ru-RU" sz="16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953475"/>
              </p:ext>
            </p:extLst>
          </p:nvPr>
        </p:nvGraphicFramePr>
        <p:xfrm>
          <a:off x="1005840" y="5662612"/>
          <a:ext cx="9662160" cy="117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49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78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692">
                <a:tc>
                  <a:txBody>
                    <a:bodyPr/>
                    <a:lstStyle/>
                    <a:p>
                      <a:endParaRPr lang="ru-RU" sz="1600" b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ММТ</a:t>
                      </a:r>
                      <a:endParaRPr lang="ru-RU" sz="1600" b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dirty="0">
                          <a:effectLst/>
                        </a:rPr>
                        <a:t>Иллит</a:t>
                      </a:r>
                      <a:endParaRPr lang="ru-RU" sz="1600" b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Клиноптилолит</a:t>
                      </a:r>
                      <a:endParaRPr lang="ru-RU" sz="1600" b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</a:t>
                      </a:r>
                      <a:endParaRPr lang="ru-RU" sz="1600" b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Альбит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SSA</a:t>
                      </a:r>
                      <a:r>
                        <a:rPr lang="ru-RU" sz="1400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ru-RU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</a:t>
                      </a:r>
                      <a:r>
                        <a:rPr lang="en-US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lang="ru-RU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3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Цеолит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A9E-A748-4E1B-8866-F6B64CA8926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3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29791" y="563242"/>
            <a:ext cx="3059823" cy="779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A9E-A748-4E1B-8866-F6B64CA8926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95601" y="30319"/>
            <a:ext cx="743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Сорбция </a:t>
            </a:r>
            <a:r>
              <a:rPr lang="en-US" sz="2800" b="1" dirty="0">
                <a:solidFill>
                  <a:srgbClr val="C00000"/>
                </a:solidFill>
              </a:rPr>
              <a:t>Cs(I)</a:t>
            </a:r>
            <a:r>
              <a:rPr lang="ru-RU" sz="2800" b="1" dirty="0">
                <a:solidFill>
                  <a:srgbClr val="C00000"/>
                </a:solidFill>
              </a:rPr>
              <a:t> на цеолите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384032" y="3429000"/>
            <a:ext cx="4060812" cy="151216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404813" indent="-404813" algn="ctr">
              <a:spcBef>
                <a:spcPct val="20000"/>
              </a:spcBef>
              <a:defRPr/>
            </a:pPr>
            <a:r>
              <a:rPr lang="en-US" sz="24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</a:t>
            </a:r>
            <a:r>
              <a:rPr lang="ru-RU" sz="24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можные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центры сорбции на цеолите:</a:t>
            </a:r>
          </a:p>
          <a:p>
            <a:pPr marL="404813" indent="-404813" algn="ctr"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Базальная поверхность</a:t>
            </a:r>
          </a:p>
          <a:p>
            <a:pPr marL="404813" indent="-404813" algn="ctr"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 полостях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 descr="A Review of the Chemistry, Structure, Properties and Applications of  Zeolit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A Review of the Chemistry, Structure, Properties and Applications of  Zeolite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813916" y="675346"/>
            <a:ext cx="4138068" cy="2537631"/>
            <a:chOff x="185380" y="2043497"/>
            <a:chExt cx="4138068" cy="253763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85380" y="2043497"/>
              <a:ext cx="4138068" cy="2537631"/>
              <a:chOff x="185380" y="2043497"/>
              <a:chExt cx="4138068" cy="2537631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380" y="2043497"/>
                <a:ext cx="4138068" cy="25376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Овал 17"/>
              <p:cNvSpPr/>
              <p:nvPr/>
            </p:nvSpPr>
            <p:spPr>
              <a:xfrm>
                <a:off x="971600" y="2664240"/>
                <a:ext cx="648072" cy="648072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Овал 22"/>
            <p:cNvSpPr/>
            <p:nvPr/>
          </p:nvSpPr>
          <p:spPr>
            <a:xfrm>
              <a:off x="647564" y="3427676"/>
              <a:ext cx="648072" cy="64807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513038" y="6078296"/>
            <a:ext cx="4582962" cy="779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1" r="9078"/>
          <a:stretch/>
        </p:blipFill>
        <p:spPr bwMode="auto">
          <a:xfrm>
            <a:off x="1662552" y="3269646"/>
            <a:ext cx="4532077" cy="358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6384032" y="5237139"/>
            <a:ext cx="4060812" cy="880542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marL="404813" indent="-404813" algn="ctr">
              <a:spcBef>
                <a:spcPct val="2000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1 тип сорбционного центра на цеолите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54" y="677529"/>
            <a:ext cx="3312368" cy="267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E52D38C-E47F-CB4A-901D-84C20930DB49}"/>
              </a:ext>
            </a:extLst>
          </p:cNvPr>
          <p:cNvSpPr/>
          <p:nvPr/>
        </p:nvSpPr>
        <p:spPr>
          <a:xfrm>
            <a:off x="2911243" y="5905655"/>
            <a:ext cx="158979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/>
              <a:t>Цеолит</a:t>
            </a:r>
          </a:p>
        </p:txBody>
      </p:sp>
    </p:spTree>
    <p:extLst>
      <p:ext uri="{BB962C8B-B14F-4D97-AF65-F5344CB8AC3E}">
        <p14:creationId xmlns:p14="http://schemas.microsoft.com/office/powerpoint/2010/main" val="354386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440" y="567305"/>
            <a:ext cx="3168352" cy="1140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22116" y="4290978"/>
            <a:ext cx="7862316" cy="1514287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404813" indent="-404813" algn="ctr">
              <a:spcBef>
                <a:spcPct val="2000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Сорбция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цеолите аналогична наблюдаемой на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MX-80,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значительно ниже, чем на других бентонитах </a:t>
            </a:r>
          </a:p>
          <a:p>
            <a:pPr marL="404813" indent="-404813" algn="ctr">
              <a:spcBef>
                <a:spcPct val="2000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Сорбция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цеолите выше, чем на каолините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1704" y="44084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Сорбция </a:t>
            </a:r>
            <a:r>
              <a:rPr lang="en-US" sz="2800" b="1" dirty="0">
                <a:solidFill>
                  <a:srgbClr val="C00000"/>
                </a:solidFill>
              </a:rPr>
              <a:t>Cs(I)</a:t>
            </a:r>
            <a:r>
              <a:rPr lang="ru-RU" sz="2800" b="1" dirty="0">
                <a:solidFill>
                  <a:srgbClr val="C00000"/>
                </a:solidFill>
              </a:rPr>
              <a:t>: цеолит</a:t>
            </a:r>
            <a:r>
              <a:rPr lang="en-US" sz="2800" b="1" dirty="0">
                <a:solidFill>
                  <a:srgbClr val="C00000"/>
                </a:solidFill>
              </a:rPr>
              <a:t> vs </a:t>
            </a:r>
            <a:r>
              <a:rPr lang="ru-RU" sz="2800" b="1" dirty="0">
                <a:solidFill>
                  <a:srgbClr val="C00000"/>
                </a:solidFill>
              </a:rPr>
              <a:t>глины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A9E-A748-4E1B-8866-F6B64CA8926B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DAF4E32-AF65-4544-87B8-59F6D2C2D85F}"/>
              </a:ext>
            </a:extLst>
          </p:cNvPr>
          <p:cNvGrpSpPr/>
          <p:nvPr/>
        </p:nvGrpSpPr>
        <p:grpSpPr>
          <a:xfrm>
            <a:off x="1526456" y="567305"/>
            <a:ext cx="4288380" cy="3399273"/>
            <a:chOff x="1526456" y="567305"/>
            <a:chExt cx="4288380" cy="3399273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3" t="6331" r="10435" b="4185"/>
            <a:stretch/>
          </p:blipFill>
          <p:spPr bwMode="auto">
            <a:xfrm>
              <a:off x="1526456" y="567305"/>
              <a:ext cx="4288380" cy="3399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A0E9661-5987-D047-985B-AEAE6514B154}"/>
                </a:ext>
              </a:extLst>
            </p:cNvPr>
            <p:cNvSpPr/>
            <p:nvPr/>
          </p:nvSpPr>
          <p:spPr>
            <a:xfrm>
              <a:off x="2634000" y="2777138"/>
              <a:ext cx="158979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200" dirty="0"/>
                <a:t>Цеолит</a:t>
              </a:r>
            </a:p>
            <a:p>
              <a:r>
                <a:rPr lang="ru-RU" sz="1200" dirty="0"/>
                <a:t>МХ-80</a:t>
              </a:r>
            </a:p>
            <a:p>
              <a:r>
                <a:rPr lang="ru-RU" sz="1200" dirty="0"/>
                <a:t>Бентонит </a:t>
              </a:r>
              <a:r>
                <a:rPr lang="en-US" sz="1200" dirty="0"/>
                <a:t>10</a:t>
              </a:r>
              <a:r>
                <a:rPr lang="ru-RU" sz="1200" dirty="0"/>
                <a:t>Хутор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4A11B1D-9AAC-8F4C-BF9F-68731018873A}"/>
              </a:ext>
            </a:extLst>
          </p:cNvPr>
          <p:cNvGrpSpPr/>
          <p:nvPr/>
        </p:nvGrpSpPr>
        <p:grpSpPr>
          <a:xfrm>
            <a:off x="6960096" y="567304"/>
            <a:ext cx="4176464" cy="3439374"/>
            <a:chOff x="6960096" y="567304"/>
            <a:chExt cx="4176464" cy="343937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1" t="7778" r="11868"/>
            <a:stretch/>
          </p:blipFill>
          <p:spPr bwMode="auto">
            <a:xfrm>
              <a:off x="6960096" y="567304"/>
              <a:ext cx="4176464" cy="3439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16C16272-1B2E-4547-8AD7-FFB8CCC6C090}"/>
                </a:ext>
              </a:extLst>
            </p:cNvPr>
            <p:cNvSpPr/>
            <p:nvPr/>
          </p:nvSpPr>
          <p:spPr>
            <a:xfrm>
              <a:off x="7968208" y="2754452"/>
              <a:ext cx="158979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200" dirty="0"/>
                <a:t>Бентонит </a:t>
              </a:r>
              <a:r>
                <a:rPr lang="en-US" sz="1200" dirty="0"/>
                <a:t>10</a:t>
              </a:r>
              <a:r>
                <a:rPr lang="ru-RU" sz="1200" dirty="0"/>
                <a:t>Хутор</a:t>
              </a:r>
            </a:p>
            <a:p>
              <a:r>
                <a:rPr lang="ru-RU" sz="1200" dirty="0"/>
                <a:t>Цеолит</a:t>
              </a:r>
            </a:p>
            <a:p>
              <a:r>
                <a:rPr lang="ru-RU" sz="1200" dirty="0"/>
                <a:t>Каолинит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28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15481" y="633072"/>
            <a:ext cx="3059823" cy="779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058375"/>
              </p:ext>
            </p:extLst>
          </p:nvPr>
        </p:nvGraphicFramePr>
        <p:xfrm>
          <a:off x="6532592" y="1022924"/>
          <a:ext cx="4792856" cy="2351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3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18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Образец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SSA</a:t>
                      </a:r>
                      <a:r>
                        <a:rPr lang="ru-RU" sz="1600" b="1" baseline="0" dirty="0"/>
                        <a:t>, </a:t>
                      </a:r>
                      <a:r>
                        <a:rPr lang="en-US" sz="1600" b="1" baseline="0" dirty="0"/>
                        <a:t>m</a:t>
                      </a:r>
                      <a:r>
                        <a:rPr lang="ru-RU" sz="1600" b="1" baseline="30000" dirty="0"/>
                        <a:t>2</a:t>
                      </a:r>
                      <a:r>
                        <a:rPr lang="ru-RU" sz="1600" b="1" baseline="0" dirty="0"/>
                        <a:t>/</a:t>
                      </a:r>
                      <a:r>
                        <a:rPr lang="en-US" sz="1600" b="1" baseline="0" dirty="0"/>
                        <a:t>g</a:t>
                      </a:r>
                      <a:endParaRPr lang="ru-RU" sz="1600" b="1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ЕКО, мг*</a:t>
                      </a:r>
                      <a:r>
                        <a:rPr lang="ru-RU" sz="1600" b="1" dirty="0" err="1"/>
                        <a:t>экв</a:t>
                      </a:r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/100 г</a:t>
                      </a:r>
                    </a:p>
                  </a:txBody>
                  <a:tcPr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Заряд слоя</a:t>
                      </a:r>
                    </a:p>
                  </a:txBody>
                  <a:tcPr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Иллит</a:t>
                      </a:r>
                    </a:p>
                  </a:txBody>
                  <a:tcPr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48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15</a:t>
                      </a:r>
                      <a:r>
                        <a:rPr lang="en-US" sz="1600" dirty="0"/>
                        <a:t>0</a:t>
                      </a:r>
                      <a:endParaRPr lang="ru-RU" sz="1600" dirty="0"/>
                    </a:p>
                  </a:txBody>
                  <a:tcPr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&gt;0,9</a:t>
                      </a:r>
                      <a:endParaRPr lang="ru-RU" sz="1600" dirty="0"/>
                    </a:p>
                  </a:txBody>
                  <a:tcPr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18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322BD"/>
                          </a:solidFill>
                        </a:rPr>
                        <a:t>Монтмориллонит</a:t>
                      </a:r>
                    </a:p>
                  </a:txBody>
                  <a:tcPr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60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112</a:t>
                      </a:r>
                    </a:p>
                  </a:txBody>
                  <a:tcPr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0,4-0,6</a:t>
                      </a:r>
                      <a:endParaRPr lang="ru-RU" sz="1600" dirty="0"/>
                    </a:p>
                  </a:txBody>
                  <a:tcPr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Каолинит</a:t>
                      </a:r>
                    </a:p>
                  </a:txBody>
                  <a:tcPr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16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3-6*</a:t>
                      </a:r>
                      <a:endParaRPr lang="ru-RU" sz="1600" dirty="0"/>
                    </a:p>
                  </a:txBody>
                  <a:tcPr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0</a:t>
                      </a:r>
                    </a:p>
                  </a:txBody>
                  <a:tcPr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550160" y="61572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Сорбция 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Cs </a:t>
            </a:r>
            <a:r>
              <a:rPr lang="ru-RU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на различных глинистых минералах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79576" y="4653136"/>
            <a:ext cx="8134424" cy="110799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Увеличение сорбции следовых концентраций </a:t>
            </a:r>
            <a:r>
              <a:rPr lang="en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коррелирует с увеличением величины заряда слоя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Отсутствие корреляции </a:t>
            </a:r>
            <a:r>
              <a:rPr lang="en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SSA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ЕКО с величиной сорбции </a:t>
            </a:r>
            <a:r>
              <a:rPr lang="en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Cs 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1308496" y="1791759"/>
            <a:ext cx="0" cy="1488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133002" y="913579"/>
            <a:ext cx="4962998" cy="3739557"/>
            <a:chOff x="-8574" y="764704"/>
            <a:chExt cx="4962998" cy="373955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" t="9195" r="11669"/>
            <a:stretch/>
          </p:blipFill>
          <p:spPr bwMode="auto">
            <a:xfrm>
              <a:off x="-8574" y="764704"/>
              <a:ext cx="4962998" cy="3739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 rot="16200000">
              <a:off x="-576870" y="2051601"/>
              <a:ext cx="15059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/>
                <a:t>Log(K</a:t>
              </a:r>
              <a:r>
                <a:rPr lang="en-US" b="1" baseline="-25000"/>
                <a:t>d</a:t>
              </a:r>
              <a:r>
                <a:rPr lang="en-US" b="1"/>
                <a:t>, </a:t>
              </a:r>
              <a:r>
                <a:rPr lang="en-US" b="1" dirty="0"/>
                <a:t>mL/g)</a:t>
              </a:r>
              <a:endParaRPr lang="ru-RU" b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022715" y="4134929"/>
              <a:ext cx="14975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/>
                <a:t>Log</a:t>
              </a:r>
              <a:r>
                <a:rPr lang="en-US" b="1"/>
                <a:t>([Cs]</a:t>
              </a:r>
              <a:r>
                <a:rPr lang="en-US" b="1" baseline="-25000"/>
                <a:t>eq</a:t>
              </a:r>
              <a:r>
                <a:rPr lang="en-US" b="1"/>
                <a:t>, </a:t>
              </a:r>
              <a:r>
                <a:rPr lang="ru-RU" b="1" dirty="0"/>
                <a:t>М)</a:t>
              </a:r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A9E-A748-4E1B-8866-F6B64CA8926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371DAD7-7C01-7245-8474-FE891DFE4D43}"/>
              </a:ext>
            </a:extLst>
          </p:cNvPr>
          <p:cNvSpPr/>
          <p:nvPr/>
        </p:nvSpPr>
        <p:spPr>
          <a:xfrm>
            <a:off x="2369394" y="3277956"/>
            <a:ext cx="185716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/>
              <a:t>Иллит</a:t>
            </a:r>
          </a:p>
          <a:p>
            <a:r>
              <a:rPr lang="ru-RU" sz="1200" dirty="0"/>
              <a:t>Каолинит</a:t>
            </a:r>
          </a:p>
          <a:p>
            <a:r>
              <a:rPr lang="ru-RU" sz="1200" dirty="0" err="1"/>
              <a:t>Na</a:t>
            </a:r>
            <a:r>
              <a:rPr lang="en-US" sz="1200" dirty="0"/>
              <a:t>- </a:t>
            </a:r>
            <a:r>
              <a:rPr lang="ru-RU" sz="1200" dirty="0"/>
              <a:t>форма ММТ</a:t>
            </a:r>
          </a:p>
        </p:txBody>
      </p:sp>
    </p:spTree>
    <p:extLst>
      <p:ext uri="{BB962C8B-B14F-4D97-AF65-F5344CB8AC3E}">
        <p14:creationId xmlns:p14="http://schemas.microsoft.com/office/powerpoint/2010/main" val="203875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524000" y="4365105"/>
            <a:ext cx="9144000" cy="2492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9D6E-C476-4579-967C-76B7E400F5D4}" type="slidenum">
              <a:rPr lang="ru-RU" smtClean="0"/>
              <a:t>9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559498" y="-31998"/>
            <a:ext cx="9062025" cy="4262302"/>
            <a:chOff x="9386" y="-32067"/>
            <a:chExt cx="4440903" cy="2893373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9386" y="-32067"/>
              <a:ext cx="4440903" cy="2893373"/>
              <a:chOff x="20311537" y="7722742"/>
              <a:chExt cx="8481876" cy="4378037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26601477" y="11563352"/>
                <a:ext cx="172905" cy="537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2800" b="1"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5926487" y="8374981"/>
                <a:ext cx="367893" cy="600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6</a:t>
                </a:r>
                <a:endParaRPr lang="ru-RU" sz="3200" b="1" dirty="0"/>
              </a:p>
            </p:txBody>
          </p:sp>
          <p:sp>
            <p:nvSpPr>
              <p:cNvPr id="28" name="Капля 27"/>
              <p:cNvSpPr/>
              <p:nvPr/>
            </p:nvSpPr>
            <p:spPr>
              <a:xfrm rot="7816501">
                <a:off x="25619924" y="8816896"/>
                <a:ext cx="210912" cy="235770"/>
              </a:xfrm>
              <a:prstGeom prst="teardrop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26099300" y="8894964"/>
                <a:ext cx="367893" cy="600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24750921" y="8208921"/>
                <a:ext cx="367893" cy="600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/>
                  <a:t>4</a:t>
                </a:r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20311537" y="7722742"/>
                <a:ext cx="8481876" cy="3751933"/>
                <a:chOff x="20993595" y="13870285"/>
                <a:chExt cx="8481876" cy="3751932"/>
              </a:xfrm>
            </p:grpSpPr>
            <p:grpSp>
              <p:nvGrpSpPr>
                <p:cNvPr id="41" name="Группа 40"/>
                <p:cNvGrpSpPr/>
                <p:nvPr/>
              </p:nvGrpSpPr>
              <p:grpSpPr>
                <a:xfrm>
                  <a:off x="20993595" y="13870285"/>
                  <a:ext cx="8481876" cy="3751932"/>
                  <a:chOff x="4399886" y="-6913393"/>
                  <a:chExt cx="9929466" cy="5073958"/>
                </a:xfrm>
              </p:grpSpPr>
              <p:grpSp>
                <p:nvGrpSpPr>
                  <p:cNvPr id="46" name="Группа 45"/>
                  <p:cNvGrpSpPr/>
                  <p:nvPr/>
                </p:nvGrpSpPr>
                <p:grpSpPr>
                  <a:xfrm>
                    <a:off x="4399886" y="-6913393"/>
                    <a:ext cx="9929466" cy="5073958"/>
                    <a:chOff x="4399886" y="-6913393"/>
                    <a:chExt cx="9929466" cy="5073958"/>
                  </a:xfrm>
                </p:grpSpPr>
                <p:pic>
                  <p:nvPicPr>
                    <p:cNvPr id="48" name="Рисунок 47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399886" y="-6913393"/>
                      <a:ext cx="9929466" cy="507395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9" name="Капля 48"/>
                    <p:cNvSpPr/>
                    <p:nvPr/>
                  </p:nvSpPr>
                  <p:spPr>
                    <a:xfrm rot="7816501">
                      <a:off x="12668285" y="-5545905"/>
                      <a:ext cx="285229" cy="276009"/>
                    </a:xfrm>
                    <a:prstGeom prst="teardrop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0" name="Капля 49"/>
                    <p:cNvSpPr/>
                    <p:nvPr/>
                  </p:nvSpPr>
                  <p:spPr>
                    <a:xfrm rot="7816501">
                      <a:off x="10324195" y="-5849666"/>
                      <a:ext cx="285229" cy="276009"/>
                    </a:xfrm>
                    <a:prstGeom prst="teardrop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1" name="Капля 50"/>
                    <p:cNvSpPr/>
                    <p:nvPr/>
                  </p:nvSpPr>
                  <p:spPr>
                    <a:xfrm rot="7816501">
                      <a:off x="6149004" y="-5543078"/>
                      <a:ext cx="285229" cy="276009"/>
                    </a:xfrm>
                    <a:prstGeom prst="teardrop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52" name="Капля 51"/>
                    <p:cNvSpPr/>
                    <p:nvPr/>
                  </p:nvSpPr>
                  <p:spPr>
                    <a:xfrm rot="7816501">
                      <a:off x="10813476" y="-5627040"/>
                      <a:ext cx="285229" cy="276009"/>
                    </a:xfrm>
                    <a:prstGeom prst="teardrop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3" name="Капля 52"/>
                    <p:cNvSpPr/>
                    <p:nvPr/>
                  </p:nvSpPr>
                  <p:spPr>
                    <a:xfrm rot="7816501">
                      <a:off x="11273614" y="-5497475"/>
                      <a:ext cx="285229" cy="276009"/>
                    </a:xfrm>
                    <a:prstGeom prst="teardrop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47" name="Капля 46"/>
                  <p:cNvSpPr/>
                  <p:nvPr/>
                </p:nvSpPr>
                <p:spPr>
                  <a:xfrm rot="7816501">
                    <a:off x="9304942" y="-5975266"/>
                    <a:ext cx="285229" cy="276009"/>
                  </a:xfrm>
                  <a:prstGeom prst="teardrop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2" name="Прямоугольник 41"/>
                <p:cNvSpPr/>
                <p:nvPr/>
              </p:nvSpPr>
              <p:spPr>
                <a:xfrm>
                  <a:off x="28139976" y="14623182"/>
                  <a:ext cx="367893" cy="6006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dirty="0"/>
                    <a:t>1</a:t>
                  </a:r>
                  <a:endParaRPr lang="ru-RU" sz="3200" b="1" dirty="0"/>
                </a:p>
              </p:txBody>
            </p:sp>
            <p:sp>
              <p:nvSpPr>
                <p:cNvPr id="43" name="Прямоугольник 42"/>
                <p:cNvSpPr/>
                <p:nvPr/>
              </p:nvSpPr>
              <p:spPr>
                <a:xfrm>
                  <a:off x="26385439" y="14717631"/>
                  <a:ext cx="367893" cy="6006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dirty="0"/>
                    <a:t>8</a:t>
                  </a:r>
                  <a:endParaRPr lang="ru-RU" sz="3200" b="1" dirty="0"/>
                </a:p>
              </p:txBody>
            </p:sp>
            <p:sp>
              <p:nvSpPr>
                <p:cNvPr id="44" name="Прямоугольник 43"/>
                <p:cNvSpPr/>
                <p:nvPr/>
              </p:nvSpPr>
              <p:spPr>
                <a:xfrm>
                  <a:off x="25782982" y="14434556"/>
                  <a:ext cx="367893" cy="6006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dirty="0"/>
                    <a:t>7</a:t>
                  </a:r>
                  <a:endParaRPr lang="ru-RU" sz="3200" b="1" dirty="0"/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26861224" y="15161475"/>
                  <a:ext cx="390018" cy="6006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200" b="1" dirty="0"/>
                    <a:t>5</a:t>
                  </a:r>
                  <a:endParaRPr lang="ru-RU" sz="3200" b="1" dirty="0"/>
                </a:p>
              </p:txBody>
            </p:sp>
          </p:grpSp>
          <p:sp>
            <p:nvSpPr>
              <p:cNvPr id="32" name="Капля 31"/>
              <p:cNvSpPr/>
              <p:nvPr/>
            </p:nvSpPr>
            <p:spPr>
              <a:xfrm rot="7816501">
                <a:off x="23998716" y="8641810"/>
                <a:ext cx="210912" cy="235770"/>
              </a:xfrm>
              <a:prstGeom prst="teardrop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23800660" y="8293511"/>
                <a:ext cx="367893" cy="600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4</a:t>
                </a:r>
                <a:endParaRPr lang="ru-RU" sz="3200" b="1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24650664" y="8236465"/>
                <a:ext cx="367893" cy="600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3</a:t>
                </a:r>
                <a:endParaRPr lang="ru-RU" sz="3200" b="1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25972973" y="8021241"/>
                <a:ext cx="367893" cy="600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6</a:t>
                </a:r>
                <a:endParaRPr lang="ru-RU" sz="3200" b="1" dirty="0"/>
              </a:p>
            </p:txBody>
          </p:sp>
          <p:sp>
            <p:nvSpPr>
              <p:cNvPr id="36" name="Капля 35"/>
              <p:cNvSpPr/>
              <p:nvPr/>
            </p:nvSpPr>
            <p:spPr>
              <a:xfrm rot="7816501">
                <a:off x="26071159" y="9099325"/>
                <a:ext cx="210912" cy="235770"/>
              </a:xfrm>
              <a:prstGeom prst="teardrop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Капля 36"/>
              <p:cNvSpPr/>
              <p:nvPr/>
            </p:nvSpPr>
            <p:spPr>
              <a:xfrm rot="7816501">
                <a:off x="26017559" y="8383423"/>
                <a:ext cx="210912" cy="235770"/>
              </a:xfrm>
              <a:prstGeom prst="teardrop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26372656" y="8583711"/>
                <a:ext cx="367893" cy="600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9</a:t>
                </a:r>
                <a:endParaRPr lang="ru-RU" sz="3200" b="1" dirty="0"/>
              </a:p>
            </p:txBody>
          </p:sp>
        </p:grpSp>
        <p:sp>
          <p:nvSpPr>
            <p:cNvPr id="83" name="Прямоугольник 82"/>
            <p:cNvSpPr/>
            <p:nvPr/>
          </p:nvSpPr>
          <p:spPr>
            <a:xfrm>
              <a:off x="855453" y="307443"/>
              <a:ext cx="192620" cy="3969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/>
                <a:t>2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539377" y="1412777"/>
            <a:ext cx="4081661" cy="2339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 – </a:t>
            </a:r>
            <a:r>
              <a:rPr lang="en-US" sz="1600" dirty="0" err="1">
                <a:solidFill>
                  <a:schemeClr val="bg1"/>
                </a:solidFill>
              </a:rPr>
              <a:t>Kunipia</a:t>
            </a:r>
            <a:r>
              <a:rPr lang="en-US" sz="1600" dirty="0">
                <a:solidFill>
                  <a:schemeClr val="bg1"/>
                </a:solidFill>
              </a:rPr>
              <a:t> F </a:t>
            </a:r>
            <a:r>
              <a:rPr lang="ru-RU" sz="1600" dirty="0">
                <a:solidFill>
                  <a:schemeClr val="bg1"/>
                </a:solidFill>
              </a:rPr>
              <a:t>(Япония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r>
              <a:rPr lang="en-US" sz="1600" dirty="0">
                <a:solidFill>
                  <a:schemeClr val="bg1"/>
                </a:solidFill>
              </a:rPr>
              <a:t>2 – MX-80 (</a:t>
            </a:r>
            <a:r>
              <a:rPr lang="ru-RU" sz="1600" dirty="0">
                <a:solidFill>
                  <a:schemeClr val="bg1"/>
                </a:solidFill>
              </a:rPr>
              <a:t>США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r>
              <a:rPr lang="en-US" sz="1600" dirty="0">
                <a:solidFill>
                  <a:schemeClr val="bg1"/>
                </a:solidFill>
              </a:rPr>
              <a:t>3 – </a:t>
            </a:r>
            <a:r>
              <a:rPr lang="ru-RU" sz="1600" dirty="0" err="1">
                <a:solidFill>
                  <a:schemeClr val="bg1"/>
                </a:solidFill>
              </a:rPr>
              <a:t>Осторжанское</a:t>
            </a:r>
            <a:r>
              <a:rPr lang="ru-RU" sz="1600" dirty="0">
                <a:solidFill>
                  <a:schemeClr val="bg1"/>
                </a:solidFill>
              </a:rPr>
              <a:t> (Беларусь)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4 – </a:t>
            </a:r>
            <a:r>
              <a:rPr lang="ru-RU" sz="1600" dirty="0">
                <a:solidFill>
                  <a:schemeClr val="bg1"/>
                </a:solidFill>
              </a:rPr>
              <a:t>ФЕБЕКС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ru-RU" sz="1600" dirty="0">
                <a:solidFill>
                  <a:schemeClr val="bg1"/>
                </a:solidFill>
              </a:rPr>
              <a:t>Испания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r>
              <a:rPr lang="en-US" sz="1600" dirty="0">
                <a:solidFill>
                  <a:schemeClr val="bg1"/>
                </a:solidFill>
              </a:rPr>
              <a:t>5 – </a:t>
            </a:r>
            <a:r>
              <a:rPr lang="ru-RU" sz="1600" dirty="0" err="1">
                <a:solidFill>
                  <a:schemeClr val="bg1"/>
                </a:solidFill>
              </a:rPr>
              <a:t>Катч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ru-RU" sz="1600" dirty="0">
                <a:solidFill>
                  <a:schemeClr val="bg1"/>
                </a:solidFill>
              </a:rPr>
              <a:t>Индия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r>
              <a:rPr lang="en-US" sz="1600" dirty="0">
                <a:solidFill>
                  <a:schemeClr val="bg1"/>
                </a:solidFill>
              </a:rPr>
              <a:t>6 – 10 </a:t>
            </a:r>
            <a:r>
              <a:rPr lang="ru-RU" sz="1600" dirty="0">
                <a:solidFill>
                  <a:schemeClr val="bg1"/>
                </a:solidFill>
              </a:rPr>
              <a:t>Хутор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ru-RU" sz="1600" dirty="0">
                <a:solidFill>
                  <a:schemeClr val="bg1"/>
                </a:solidFill>
              </a:rPr>
              <a:t>Хакассия (РФ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7 – Динозавровое м-е (Казахстан)</a:t>
            </a:r>
          </a:p>
          <a:p>
            <a:r>
              <a:rPr lang="ru-RU" sz="1600" dirty="0">
                <a:solidFill>
                  <a:schemeClr val="bg1"/>
                </a:solidFill>
              </a:rPr>
              <a:t>8 – Даш-</a:t>
            </a:r>
            <a:r>
              <a:rPr lang="ru-RU" sz="1600" dirty="0" err="1">
                <a:solidFill>
                  <a:schemeClr val="bg1"/>
                </a:solidFill>
              </a:rPr>
              <a:t>Салахлинское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ru-RU" sz="1600" dirty="0">
                <a:solidFill>
                  <a:schemeClr val="bg1"/>
                </a:solidFill>
              </a:rPr>
              <a:t>Азербайджан)</a:t>
            </a:r>
          </a:p>
          <a:p>
            <a:r>
              <a:rPr lang="ru-RU" sz="1600" dirty="0">
                <a:solidFill>
                  <a:schemeClr val="bg1"/>
                </a:solidFill>
              </a:rPr>
              <a:t>9 – Зырянское 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ru-RU" sz="1600" dirty="0">
                <a:solidFill>
                  <a:schemeClr val="bg1"/>
                </a:solidFill>
              </a:rPr>
              <a:t>РФ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D57735-56F5-3046-9EF9-7E00B87C6F05}"/>
              </a:ext>
            </a:extLst>
          </p:cNvPr>
          <p:cNvSpPr txBox="1"/>
          <p:nvPr/>
        </p:nvSpPr>
        <p:spPr>
          <a:xfrm>
            <a:off x="8987630" y="2799895"/>
            <a:ext cx="1644875" cy="81724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0,</a:t>
            </a:r>
            <a:r>
              <a:rPr lang="ru-RU" sz="1400" dirty="0"/>
              <a:t>0</a:t>
            </a:r>
            <a:r>
              <a:rPr lang="en-US" sz="1400" dirty="0"/>
              <a:t>1 M NaClO</a:t>
            </a:r>
            <a:r>
              <a:rPr lang="en-US" sz="1400" baseline="-25000" dirty="0"/>
              <a:t>4</a:t>
            </a:r>
          </a:p>
          <a:p>
            <a:pPr algn="ctr"/>
            <a:r>
              <a:rPr lang="en-US" sz="1400" dirty="0"/>
              <a:t>pH= 7,5±0,1</a:t>
            </a:r>
          </a:p>
          <a:p>
            <a:pPr algn="ctr"/>
            <a:r>
              <a:rPr lang="ru-RU" sz="1400" dirty="0" err="1"/>
              <a:t>С</a:t>
            </a:r>
            <a:r>
              <a:rPr lang="ru-RU" sz="1400" baseline="-25000" dirty="0" err="1"/>
              <a:t>глины</a:t>
            </a:r>
            <a:r>
              <a:rPr lang="ru-RU" sz="1400" dirty="0"/>
              <a:t>= </a:t>
            </a:r>
            <a:r>
              <a:rPr lang="en-US" sz="1400" dirty="0"/>
              <a:t>1 </a:t>
            </a:r>
            <a:r>
              <a:rPr lang="ru-RU" sz="1400" dirty="0"/>
              <a:t>г/л</a:t>
            </a:r>
            <a:endParaRPr lang="en-US" sz="1400" dirty="0"/>
          </a:p>
        </p:txBody>
      </p:sp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30" y="3501008"/>
            <a:ext cx="463844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27" y="3485586"/>
            <a:ext cx="4638446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427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1175</Words>
  <Application>Microsoft Macintosh PowerPoint</Application>
  <PresentationFormat>Широкоэкранный</PresentationFormat>
  <Paragraphs>371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9</cp:revision>
  <dcterms:created xsi:type="dcterms:W3CDTF">2021-10-13T09:08:59Z</dcterms:created>
  <dcterms:modified xsi:type="dcterms:W3CDTF">2021-10-13T10:09:53Z</dcterms:modified>
</cp:coreProperties>
</file>