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77" r:id="rId6"/>
    <p:sldId id="265" r:id="rId7"/>
    <p:sldId id="280" r:id="rId8"/>
    <p:sldId id="272" r:id="rId9"/>
    <p:sldId id="268" r:id="rId10"/>
    <p:sldId id="282" r:id="rId11"/>
    <p:sldId id="271" r:id="rId12"/>
    <p:sldId id="274" r:id="rId13"/>
    <p:sldId id="266" r:id="rId14"/>
    <p:sldId id="278" r:id="rId1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15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/>
    <p:restoredTop sz="88133"/>
  </p:normalViewPr>
  <p:slideViewPr>
    <p:cSldViewPr snapToGrid="0">
      <p:cViewPr varScale="1">
        <p:scale>
          <a:sx n="80" d="100"/>
          <a:sy n="80" d="100"/>
        </p:scale>
        <p:origin x="-9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1"/>
                </a:solidFill>
              </a:rPr>
              <a:t>Отм</a:t>
            </a:r>
            <a:r>
              <a:rPr lang="ru-RU" sz="1600" b="1" dirty="0">
                <a:solidFill>
                  <a:schemeClr val="tx1"/>
                </a:solidFill>
              </a:rPr>
              <a:t>. 6,3</a:t>
            </a:r>
          </a:p>
        </c:rich>
      </c:tx>
      <c:layout/>
      <c:spPr>
        <a:noFill/>
        <a:ln>
          <a:noFill/>
        </a:ln>
        <a:effectLst/>
      </c:spPr>
    </c:title>
    <c:plotArea>
      <c:layout/>
      <c:radarChart>
        <c:radarStyle val="marker"/>
        <c:ser>
          <c:idx val="0"/>
          <c:order val="0"/>
          <c:tx>
            <c:strRef>
              <c:f>Лист1!$C$2</c:f>
              <c:strCache>
                <c:ptCount val="1"/>
                <c:pt idx="0">
                  <c:v>Отм. 6,3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Лист1!$B$6:$B$13</c:f>
              <c:numCache>
                <c:formatCode>General</c:formatCode>
                <c:ptCount val="8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-135</c:v>
                </c:pt>
                <c:pt idx="6">
                  <c:v>-90</c:v>
                </c:pt>
                <c:pt idx="7">
                  <c:v>-45</c:v>
                </c:pt>
              </c:numCache>
            </c:numRef>
          </c:cat>
          <c:val>
            <c:numRef>
              <c:f>Лист1!$C$6:$C$13</c:f>
              <c:numCache>
                <c:formatCode>0%</c:formatCode>
                <c:ptCount val="8"/>
                <c:pt idx="0">
                  <c:v>0.13</c:v>
                </c:pt>
                <c:pt idx="1">
                  <c:v>0.14000000000000001</c:v>
                </c:pt>
                <c:pt idx="2">
                  <c:v>0.15000000000000002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0.11000000000000001</c:v>
                </c:pt>
                <c:pt idx="6">
                  <c:v>0.1</c:v>
                </c:pt>
                <c:pt idx="7">
                  <c:v>0.11000000000000001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98-43C7-A460-38333EC6E0A6}"/>
            </c:ext>
          </c:extLst>
        </c:ser>
        <c:dLbls/>
        <c:axId val="67465984"/>
        <c:axId val="67467520"/>
      </c:radarChart>
      <c:catAx>
        <c:axId val="67465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467520"/>
        <c:crosses val="autoZero"/>
        <c:auto val="1"/>
        <c:lblAlgn val="ctr"/>
        <c:lblOffset val="100"/>
      </c:catAx>
      <c:valAx>
        <c:axId val="67467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6746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1"/>
                </a:solidFill>
              </a:rPr>
              <a:t>Отм</a:t>
            </a:r>
            <a:r>
              <a:rPr lang="ru-RU" sz="1600" b="1" dirty="0">
                <a:solidFill>
                  <a:schemeClr val="tx1"/>
                </a:solidFill>
              </a:rPr>
              <a:t>. 3,9</a:t>
            </a:r>
          </a:p>
        </c:rich>
      </c:tx>
      <c:layout/>
      <c:spPr>
        <a:noFill/>
        <a:ln>
          <a:noFill/>
        </a:ln>
        <a:effectLst/>
      </c:spPr>
    </c:title>
    <c:plotArea>
      <c:layout/>
      <c:radarChart>
        <c:radarStyle val="marker"/>
        <c:ser>
          <c:idx val="0"/>
          <c:order val="0"/>
          <c:tx>
            <c:strRef>
              <c:f>Лист1!$D$2</c:f>
              <c:strCache>
                <c:ptCount val="1"/>
                <c:pt idx="0">
                  <c:v>Отм. 3,9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Лист1!$B$6:$B$13</c:f>
              <c:numCache>
                <c:formatCode>General</c:formatCode>
                <c:ptCount val="8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-135</c:v>
                </c:pt>
                <c:pt idx="6">
                  <c:v>-90</c:v>
                </c:pt>
                <c:pt idx="7">
                  <c:v>-45</c:v>
                </c:pt>
              </c:numCache>
            </c:numRef>
          </c:cat>
          <c:val>
            <c:numRef>
              <c:f>Лист1!$D$6:$D$13</c:f>
              <c:numCache>
                <c:formatCode>0%</c:formatCode>
                <c:ptCount val="8"/>
                <c:pt idx="0">
                  <c:v>0.14000000000000001</c:v>
                </c:pt>
                <c:pt idx="1">
                  <c:v>0.12000000000000001</c:v>
                </c:pt>
                <c:pt idx="2">
                  <c:v>0.1</c:v>
                </c:pt>
                <c:pt idx="3">
                  <c:v>0.1</c:v>
                </c:pt>
                <c:pt idx="4">
                  <c:v>0.11</c:v>
                </c:pt>
                <c:pt idx="5">
                  <c:v>0.13</c:v>
                </c:pt>
                <c:pt idx="6">
                  <c:v>0.16</c:v>
                </c:pt>
                <c:pt idx="7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10-45DC-B562-0512A546B36E}"/>
            </c:ext>
          </c:extLst>
        </c:ser>
        <c:dLbls/>
        <c:axId val="67491712"/>
        <c:axId val="67493248"/>
      </c:radarChart>
      <c:catAx>
        <c:axId val="67491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493248"/>
        <c:crosses val="autoZero"/>
        <c:auto val="1"/>
        <c:lblAlgn val="ctr"/>
        <c:lblOffset val="100"/>
      </c:catAx>
      <c:valAx>
        <c:axId val="67493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674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1"/>
                </a:solidFill>
              </a:rPr>
              <a:t>Отм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</a:rPr>
              <a:t>0,0  </a:t>
            </a:r>
            <a:r>
              <a:rPr lang="ru-RU" sz="1600" b="1" dirty="0">
                <a:solidFill>
                  <a:schemeClr val="tx1"/>
                </a:solidFill>
              </a:rPr>
              <a:t>ГЭК</a:t>
            </a:r>
          </a:p>
        </c:rich>
      </c:tx>
      <c:layout>
        <c:manualLayout>
          <c:xMode val="edge"/>
          <c:yMode val="edge"/>
          <c:x val="0.31951180484071057"/>
          <c:y val="4.9813363317230075E-2"/>
        </c:manualLayout>
      </c:layout>
      <c:spPr>
        <a:noFill/>
        <a:ln>
          <a:noFill/>
        </a:ln>
        <a:effectLst/>
      </c:spPr>
    </c:title>
    <c:plotArea>
      <c:layout/>
      <c:radarChart>
        <c:radarStyle val="marker"/>
        <c:ser>
          <c:idx val="0"/>
          <c:order val="0"/>
          <c:tx>
            <c:strRef>
              <c:f>Лист1!$E$2</c:f>
              <c:strCache>
                <c:ptCount val="1"/>
                <c:pt idx="0">
                  <c:v>Отм. 0,0 ГЭК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Лист1!$B$6:$B$13</c:f>
              <c:numCache>
                <c:formatCode>General</c:formatCode>
                <c:ptCount val="8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-135</c:v>
                </c:pt>
                <c:pt idx="6">
                  <c:v>-90</c:v>
                </c:pt>
                <c:pt idx="7">
                  <c:v>-45</c:v>
                </c:pt>
              </c:numCache>
            </c:numRef>
          </c:cat>
          <c:val>
            <c:numRef>
              <c:f>Лист1!$E$6:$E$13</c:f>
              <c:numCache>
                <c:formatCode>0%</c:formatCode>
                <c:ptCount val="8"/>
                <c:pt idx="0">
                  <c:v>6.0000000000000005E-2</c:v>
                </c:pt>
                <c:pt idx="1">
                  <c:v>8.0000000000000016E-2</c:v>
                </c:pt>
                <c:pt idx="2">
                  <c:v>0.11</c:v>
                </c:pt>
                <c:pt idx="3">
                  <c:v>0.12000000000000001</c:v>
                </c:pt>
                <c:pt idx="4">
                  <c:v>0.13</c:v>
                </c:pt>
                <c:pt idx="5">
                  <c:v>0.17</c:v>
                </c:pt>
                <c:pt idx="6">
                  <c:v>0.21000000000000002</c:v>
                </c:pt>
                <c:pt idx="7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9-4322-B04E-551DC4158AB7}"/>
            </c:ext>
          </c:extLst>
        </c:ser>
        <c:dLbls/>
        <c:axId val="67554304"/>
        <c:axId val="67560192"/>
      </c:radarChart>
      <c:catAx>
        <c:axId val="67554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560192"/>
        <c:crosses val="autoZero"/>
        <c:auto val="1"/>
        <c:lblAlgn val="ctr"/>
        <c:lblOffset val="100"/>
      </c:catAx>
      <c:valAx>
        <c:axId val="67560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6755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1"/>
                </a:solidFill>
              </a:rPr>
              <a:t>Отм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</a:rPr>
              <a:t>0,0  </a:t>
            </a:r>
            <a:r>
              <a:rPr lang="ru-RU" sz="1600" b="1" dirty="0" err="1">
                <a:solidFill>
                  <a:schemeClr val="tx1"/>
                </a:solidFill>
              </a:rPr>
              <a:t>Ремкоридор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421269168844196"/>
          <c:y val="3.874372702451228E-2"/>
        </c:manualLayout>
      </c:layout>
      <c:spPr>
        <a:noFill/>
        <a:ln>
          <a:noFill/>
        </a:ln>
        <a:effectLst/>
      </c:spPr>
    </c:title>
    <c:plotArea>
      <c:layout/>
      <c:radarChart>
        <c:radarStyle val="marker"/>
        <c:ser>
          <c:idx val="0"/>
          <c:order val="0"/>
          <c:tx>
            <c:strRef>
              <c:f>Лист1!$F$2</c:f>
              <c:strCache>
                <c:ptCount val="1"/>
                <c:pt idx="0">
                  <c:v>Отм. 0,0 Ремкоридор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Лист1!$B$6:$B$13</c:f>
              <c:numCache>
                <c:formatCode>General</c:formatCode>
                <c:ptCount val="8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-135</c:v>
                </c:pt>
                <c:pt idx="6">
                  <c:v>-90</c:v>
                </c:pt>
                <c:pt idx="7">
                  <c:v>-45</c:v>
                </c:pt>
              </c:numCache>
            </c:numRef>
          </c:cat>
          <c:val>
            <c:numRef>
              <c:f>Лист1!$F$6:$F$13</c:f>
              <c:numCache>
                <c:formatCode>0%</c:formatCode>
                <c:ptCount val="8"/>
                <c:pt idx="0">
                  <c:v>0.1</c:v>
                </c:pt>
                <c:pt idx="1">
                  <c:v>0.12000000000000001</c:v>
                </c:pt>
                <c:pt idx="2">
                  <c:v>0.15000000000000002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0.13</c:v>
                </c:pt>
                <c:pt idx="6">
                  <c:v>0.12000000000000001</c:v>
                </c:pt>
                <c:pt idx="7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A4-4107-8743-DCACD4925043}"/>
            </c:ext>
          </c:extLst>
        </c:ser>
        <c:dLbls/>
        <c:axId val="67846528"/>
        <c:axId val="67848064"/>
      </c:radarChart>
      <c:catAx>
        <c:axId val="67846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48064"/>
        <c:crosses val="autoZero"/>
        <c:auto val="1"/>
        <c:lblAlgn val="ctr"/>
        <c:lblOffset val="100"/>
      </c:catAx>
      <c:valAx>
        <c:axId val="67848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crossAx val="678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0C911-3C08-4C13-9BCD-173D12EE1056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02E56-6FE6-4BE2-827E-327232040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81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Здравствуйте, уважаемые коллеги!</a:t>
            </a:r>
            <a:r>
              <a:rPr lang="en-US" dirty="0"/>
              <a:t> </a:t>
            </a:r>
            <a:r>
              <a:rPr lang="ru-RU" dirty="0"/>
              <a:t>Сегодня хотела бы представить </a:t>
            </a:r>
            <a:r>
              <a:rPr lang="ru-RU" dirty="0" smtClean="0"/>
              <a:t>работу </a:t>
            </a:r>
            <a:r>
              <a:rPr lang="ru-RU" dirty="0"/>
              <a:t>по измерению спектров нейтронного излучения на исследовательском ядерном реакторе.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18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показан вклад нейтронов разных энергетических групп, а именно тепловых, промежуточных и быстрых нейтронов, в суммарную плотность потока и мощность дозы.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81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Угловое распределение нейтронного излучения оценено с помощью термолюминесцентных дозиметров, размещенных на 4 сторонах фантома взрослого человека: спереди на груди, сзади на спине и на двух боковых сторонах, слева и справа. В каждой точке измерения фантом помещался в поле нейтронного излучения таким образом, что одна из его вертикальных сторон была обращена к преимущественному направлению падения излучения. Падение излучения на такую сторону соответствовало углу падения 0°. Падение излучения на две боковые поверхности соответствовало углу падения ±90°, а падение излучения на заднюю поверхность фантома соответствовало углу падения 180°. То есть, в данном эксперименте предполагалось, что человек находится на рабочем месте в одном положении, не вращается и не перемещается.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Фантом на отметке 0.0 ГЭК находился  Фронтальной стороной к источнику.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003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индивидуальные дозиметры переоценивают величину облучения персонала от 6 до 50 раз. Переоценка вызвана отличием энергетической зависимости чувствительности индивидуальных ТЛ дозиметров от удельного индивидуального эквивалента дозы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40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Courier New" panose="02070309020205020404" pitchFamily="49" charset="0"/>
              <a:buNone/>
            </a:pPr>
            <a:r>
              <a:rPr lang="ru-RU" sz="1200" dirty="0"/>
              <a:t>Основные выводы по работе:</a:t>
            </a:r>
            <a:endParaRPr lang="en-US" sz="12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200" dirty="0" smtClean="0"/>
              <a:t>Вклад нейтронного излучения в мощность дозы на рабочем месте не превышает 10 %;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200" dirty="0" smtClean="0"/>
              <a:t>Нейтронное излучение на всех рабочих местах – направленное;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200" dirty="0" smtClean="0"/>
              <a:t>Определено угловое распределение плотности потока нейтронного излучения на рабочих местах;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200" dirty="0" smtClean="0"/>
              <a:t>Определены условно истинные значения индивидуального эквивалента дозы исходя из углового и энергетического распределения плотности потока нейтронного излучения;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200" dirty="0" smtClean="0"/>
              <a:t>Определены поправочные коэффициенты для приборов текущего контроля нейтронного излучения.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1200" dirty="0" smtClean="0"/>
          </a:p>
          <a:p>
            <a:pPr marL="0" indent="0">
              <a:lnSpc>
                <a:spcPct val="150000"/>
              </a:lnSpc>
              <a:buFont typeface="Courier New" panose="02070309020205020404" pitchFamily="49" charset="0"/>
              <a:buNone/>
            </a:pPr>
            <a:r>
              <a:rPr lang="ru-RU" sz="1200" dirty="0" smtClean="0"/>
              <a:t>В рамках проведения работы по совершенствованию ИДК нейтронного излучения сделаны следующие выводы:</a:t>
            </a:r>
          </a:p>
          <a:p>
            <a:pPr marL="0" indent="0">
              <a:lnSpc>
                <a:spcPct val="150000"/>
              </a:lnSpc>
              <a:buFont typeface="Courier New" panose="02070309020205020404" pitchFamily="49" charset="0"/>
              <a:buNone/>
            </a:pPr>
            <a:r>
              <a:rPr lang="ru-RU" sz="1200" dirty="0" smtClean="0"/>
              <a:t>1)Спектры нейтронного излучения в различных помещениях и при различных работах меняются в широком диапазоне энергий (до 10 порядков). Это обязывает ввести поправочные коэффициенты для каждого помещения, учитывающие зависимость индивидуального или </a:t>
            </a:r>
            <a:r>
              <a:rPr lang="ru-RU" sz="1200" dirty="0" err="1" smtClean="0"/>
              <a:t>амбиентного</a:t>
            </a:r>
            <a:r>
              <a:rPr lang="ru-RU" sz="1200" dirty="0" smtClean="0"/>
              <a:t> эквивалента дозы от энергии нейтронного излучения. Также для данных коэффициентов необходимо учитывать отношение эффективной дозы к индивидуальному эквиваленту дозы в зависимости от энергии нейтронного излучения, данные отношения в зависимости от энергии могут отличаться в несколько раз. Выдачу индивидуальных дозиметров необходимо осуществлять для выполнения РОР в конкретном помещении, необходимо исключить использование индивидуального нейтронного дозиметра работником в различных помещениях;</a:t>
            </a:r>
          </a:p>
          <a:p>
            <a:pPr marL="0" indent="0">
              <a:lnSpc>
                <a:spcPct val="150000"/>
              </a:lnSpc>
              <a:buFont typeface="Courier New" panose="02070309020205020404" pitchFamily="49" charset="0"/>
              <a:buNone/>
            </a:pPr>
            <a:r>
              <a:rPr lang="ru-RU" sz="1200" dirty="0" smtClean="0"/>
              <a:t>2)При проведении работ в помещениях, в которых наблюдается существенное отличие МАЭД (МИЭД) при разной геометрии облучения, необходимо персонал обеспечивать как минимум двумя индивидуальными нейтронными дозиметрами, размещаемыми на теле работника в разных геометриях.</a:t>
            </a:r>
          </a:p>
          <a:p>
            <a:pPr marL="0" indent="0">
              <a:lnSpc>
                <a:spcPct val="150000"/>
              </a:lnSpc>
              <a:buFont typeface="Courier New" panose="02070309020205020404" pitchFamily="49" charset="0"/>
              <a:buNone/>
            </a:pPr>
            <a:endParaRPr lang="ru-RU" sz="1200" dirty="0"/>
          </a:p>
          <a:p>
            <a:pPr marL="0" indent="0">
              <a:lnSpc>
                <a:spcPct val="150000"/>
              </a:lnSpc>
              <a:buFont typeface="Courier New" panose="02070309020205020404" pitchFamily="49" charset="0"/>
              <a:buNone/>
            </a:pPr>
            <a:r>
              <a:rPr lang="ru-RU" sz="1200" dirty="0"/>
              <a:t>Спасибо за внимание!</a:t>
            </a: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34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Дозиметрия нейтронного излучения является сложной задачей. Энергетическое распределение нейтронных полей в помещениях ядерной установки, за биологической защитой, спектры нейтронного излучения свежего и/или отработавшего ядерного топлива, радиоизотопных источников разнообразны по форме и варьируются по энергии от сотых долей эВ (тепловые нейтроны) до десятков МэВ (быстрые нейтроны). Широкий диапазон энергий нейтронов в большинстве случаев приводит к искаженной оценке индивидуальной дозы персонала, из-за энергетической зависимости отклика дозиметров. Такая разница приводит к тому, что дозиметры или завышают, например альбедные </a:t>
            </a:r>
            <a:r>
              <a:rPr lang="ru-RU" dirty="0" err="1" smtClean="0"/>
              <a:t>термолюминисцентные</a:t>
            </a:r>
            <a:r>
              <a:rPr lang="ru-RU" dirty="0" smtClean="0"/>
              <a:t> дозиметры, или занижают оценку эффективной дозы, например как </a:t>
            </a:r>
            <a:r>
              <a:rPr lang="ru-RU" dirty="0" err="1" smtClean="0"/>
              <a:t>прямопоказывающие</a:t>
            </a:r>
            <a:r>
              <a:rPr lang="ru-RU" dirty="0" smtClean="0"/>
              <a:t> дозиметры,.</a:t>
            </a:r>
          </a:p>
          <a:p>
            <a:r>
              <a:rPr lang="ru-RU" dirty="0" smtClean="0"/>
              <a:t>Наиболее точные оценки эффективной дозы нейтронного излучения для персонала могут быть получены с использованием информации об энергетическом распределении плотности потока нейтронного излучения и геометрии облучения работников на рабочих</a:t>
            </a:r>
            <a:r>
              <a:rPr lang="ru-RU" baseline="0" dirty="0" smtClean="0"/>
              <a:t> местах.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99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Цель данной работы заключается в повышении точности определения индивидуальных эффективных доз персонала при воздействии нейтронного излучения.</a:t>
            </a:r>
          </a:p>
          <a:p>
            <a:r>
              <a:rPr lang="ru-RU" dirty="0" smtClean="0"/>
              <a:t>Задачи диссертационного исследования:</a:t>
            </a:r>
          </a:p>
          <a:p>
            <a:r>
              <a:rPr lang="ru-RU" dirty="0" smtClean="0"/>
              <a:t>	проанализировать нормативную и техническую литературу по теме исследования; </a:t>
            </a:r>
          </a:p>
          <a:p>
            <a:r>
              <a:rPr lang="ru-RU" dirty="0" smtClean="0"/>
              <a:t>	определить перечень помещений АО «ИРМ», в которых возможно облучение персонала за счет нейтронного излучения;</a:t>
            </a:r>
          </a:p>
          <a:p>
            <a:r>
              <a:rPr lang="ru-RU" dirty="0" smtClean="0"/>
              <a:t>	измерить характеристики нейтронного излучения в помещениях АО «ИРМ»;</a:t>
            </a:r>
          </a:p>
          <a:p>
            <a:r>
              <a:rPr lang="ru-RU" dirty="0" smtClean="0"/>
              <a:t>	восстановить энергетическое распределение плотности потока нейтронного излучения в помещениях АО «ИРМ»;</a:t>
            </a:r>
          </a:p>
          <a:p>
            <a:r>
              <a:rPr lang="ru-RU" dirty="0" smtClean="0"/>
              <a:t>	определить угловое распределение плотности потока АО «ИРМ» при нейтронном излучении;</a:t>
            </a:r>
          </a:p>
          <a:p>
            <a:r>
              <a:rPr lang="ru-RU" dirty="0" smtClean="0"/>
              <a:t>	измерить индивидуальные эквиваленты доз облучения персонала в помещениях АО «ИРМ»;</a:t>
            </a:r>
          </a:p>
          <a:p>
            <a:r>
              <a:rPr lang="ru-RU" dirty="0" smtClean="0"/>
              <a:t>	определить поправочные коэффициенты к дозиметрам, учитывающие различие поверочного спектра от спектра на рабочем месте;</a:t>
            </a:r>
          </a:p>
          <a:p>
            <a:r>
              <a:rPr lang="ru-RU" dirty="0" smtClean="0"/>
              <a:t>	определить поправочные коэффициенты при переходе от операционной величины к нормируемой.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56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данной работе для измерения спектра нейтронного излучения использовался дозиметр-радиометр нейтронов МКС-АТ1117М с блоком </a:t>
            </a:r>
            <a:r>
              <a:rPr lang="ru-RU" dirty="0" smtClean="0"/>
              <a:t>БДКН-06 и набором сфер замедлителей. </a:t>
            </a:r>
            <a:r>
              <a:rPr lang="ru-RU" dirty="0"/>
              <a:t>На левой части слайда вы можете наблюдать комплектацию этого прибора. Он состоит из детектора тепловых нейтронов на основе гелия-3 и набора полиэтиленовых сфер различного диаметра от 3 до 12 дюймов. Так как отклик детектора в сферах различного диаметра уникален, это позволяет решить задачу восстановления спектра. </a:t>
            </a:r>
            <a:r>
              <a:rPr lang="ru-RU" dirty="0" smtClean="0"/>
              <a:t>При </a:t>
            </a:r>
            <a:r>
              <a:rPr lang="ru-RU" dirty="0"/>
              <a:t>восстановлении спектра использовался метод параметризации. </a:t>
            </a:r>
            <a:endParaRPr lang="ru-RU" dirty="0" smtClean="0"/>
          </a:p>
          <a:p>
            <a:r>
              <a:rPr lang="ru-RU" dirty="0" smtClean="0"/>
              <a:t>Для измерения МАЭД использованы одновременно два прибора дозиметрического контроля рабочих  мест: МКС-АТ1117М с блоком детектирования БДКН-02, МКС-АТ1117М с блоком детектирования БДКН-06. Все приборы прошли поверку в поле </a:t>
            </a:r>
            <a:r>
              <a:rPr lang="ru-RU" dirty="0" err="1" smtClean="0"/>
              <a:t>PuBe</a:t>
            </a:r>
            <a:r>
              <a:rPr lang="ru-RU" dirty="0" smtClean="0"/>
              <a:t> источника. Условно истинное значение МАЭД и плотность потока определены с учетом восстановленного энергетического распределения плотности потока нейтронов.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41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исследовании использованы ТЛ дозиметры 3-х типов: ДВГН-01,</a:t>
            </a:r>
            <a:r>
              <a:rPr lang="ru-RU" baseline="0" dirty="0" smtClean="0"/>
              <a:t> </a:t>
            </a:r>
            <a:r>
              <a:rPr lang="ru-RU" dirty="0" err="1" smtClean="0"/>
              <a:t>Harshaw</a:t>
            </a:r>
            <a:r>
              <a:rPr lang="ru-RU" dirty="0" smtClean="0"/>
              <a:t> 6776 и </a:t>
            </a:r>
            <a:r>
              <a:rPr lang="ru-RU" dirty="0" err="1" smtClean="0"/>
              <a:t>Harshaw</a:t>
            </a:r>
            <a:r>
              <a:rPr lang="ru-RU" dirty="0" smtClean="0"/>
              <a:t> 6777. Индивидуальные дозиметры были </a:t>
            </a:r>
            <a:r>
              <a:rPr lang="ru-RU" dirty="0" err="1" smtClean="0"/>
              <a:t>поверены</a:t>
            </a:r>
            <a:r>
              <a:rPr lang="ru-RU" dirty="0" smtClean="0"/>
              <a:t> в поле </a:t>
            </a:r>
            <a:r>
              <a:rPr lang="ru-RU" dirty="0" err="1" smtClean="0"/>
              <a:t>PuBe</a:t>
            </a:r>
            <a:r>
              <a:rPr lang="ru-RU" dirty="0" smtClean="0"/>
              <a:t> источника.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02E56-6FE6-4BE2-827E-327232040E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2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Измерения спектров нейтронного излучения, как и последующие измерения индивидуальных эквивалентов доз, проводились в пяти точках: </a:t>
            </a:r>
          </a:p>
          <a:p>
            <a:pPr marL="228600" indent="-228600">
              <a:buAutoNum type="arabicParenR"/>
            </a:pPr>
            <a:r>
              <a:rPr lang="ru-RU" dirty="0" err="1" smtClean="0"/>
              <a:t>Физ</a:t>
            </a:r>
            <a:r>
              <a:rPr lang="ru-RU" dirty="0" smtClean="0"/>
              <a:t> зал реактора – на крышке реактора;</a:t>
            </a:r>
          </a:p>
          <a:p>
            <a:pPr marL="228600" indent="-228600">
              <a:buAutoNum type="arabicParenR"/>
            </a:pPr>
            <a:r>
              <a:rPr lang="ru-RU" dirty="0" smtClean="0"/>
              <a:t>В пультовой дежурного инженера управления реактора – у защитного стекла;</a:t>
            </a:r>
          </a:p>
          <a:p>
            <a:pPr marL="228600" indent="-228600">
              <a:buAutoNum type="arabicParenR"/>
            </a:pPr>
            <a:r>
              <a:rPr lang="ru-RU" dirty="0" smtClean="0"/>
              <a:t>На технологическом балконе – отметка 3.9;</a:t>
            </a:r>
          </a:p>
          <a:p>
            <a:pPr marL="228600" indent="-228600">
              <a:buAutoNum type="arabicParenR"/>
            </a:pPr>
            <a:r>
              <a:rPr lang="ru-RU" dirty="0" smtClean="0"/>
              <a:t>Напротив горизонтального экспериментального канала отм.0.0;</a:t>
            </a:r>
          </a:p>
          <a:p>
            <a:pPr marL="228600" indent="-228600">
              <a:buAutoNum type="arabicParenR"/>
            </a:pPr>
            <a:r>
              <a:rPr lang="ru-RU" dirty="0" smtClean="0"/>
              <a:t>В рем. коридоре.</a:t>
            </a:r>
          </a:p>
          <a:p>
            <a:pPr marL="0" indent="0">
              <a:buNone/>
            </a:pPr>
            <a:r>
              <a:rPr lang="ru-RU" dirty="0" smtClean="0"/>
              <a:t>На данном слайде можно видеть полученные спектры с точек измерений. Видно, что спектры имеют разную форму и интенсивность.</a:t>
            </a:r>
          </a:p>
          <a:p>
            <a:pPr marL="0" indent="0">
              <a:buNone/>
            </a:pPr>
            <a:r>
              <a:rPr lang="ru-RU" dirty="0" smtClean="0"/>
              <a:t>По результатам измерений энергетического распределения нейтронов были определены вклады разных энергетических групп нейтронов как в формирование плотности потока, так и мощности дозы. </a:t>
            </a:r>
          </a:p>
          <a:p>
            <a:pPr marL="0" indent="0">
              <a:buNone/>
            </a:pPr>
            <a:r>
              <a:rPr lang="ru-RU" dirty="0" smtClean="0"/>
              <a:t>Для всех спектров, приведенных на рисунке, характерно наличие нейтронов тепловых и промежуточных энергий. На отметке 8,05 над крышкой бака аппарата наблюдается значительный вклад быстрых нейтронов. Предположительно это связано с тем, что нейтроны из активной зоны могут проходить 7 метров замедлителя с высокой степенью снижения интенсивности. Спектр за шибером горизонтального экспериментального канала имеет значительный вклад быстрых нейтронов из активной зоны реактора, подвергшиеся поглощению и рассеиванию в материале шибера, а также значительный вклад нейтронов тепловой энергии. Тепловые нейтроны появились в результате замедления быстрых нейтронов из активной зоны в материале шибера. Спектры в остальных точках измерений характерны для энергетического распределения плотности потока нейтронного излучения за биологической защитой.</a:t>
            </a:r>
          </a:p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70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Измерения спектров нейтронного излучения, как и последующие измерения индивидуальных эквивалентов доз, проводились в пяти точках: </a:t>
            </a:r>
          </a:p>
          <a:p>
            <a:pPr marL="228600" indent="-228600">
              <a:buAutoNum type="arabicParenR"/>
            </a:pPr>
            <a:r>
              <a:rPr lang="ru-RU" dirty="0" err="1" smtClean="0"/>
              <a:t>Физ</a:t>
            </a:r>
            <a:r>
              <a:rPr lang="ru-RU" dirty="0" smtClean="0"/>
              <a:t> зал реактора – на крышке реактора;</a:t>
            </a:r>
          </a:p>
          <a:p>
            <a:pPr marL="228600" indent="-228600">
              <a:buAutoNum type="arabicParenR"/>
            </a:pPr>
            <a:r>
              <a:rPr lang="ru-RU" dirty="0" smtClean="0"/>
              <a:t>В пультовой дежурного инженера управления реактора – у защитного стекла;</a:t>
            </a:r>
          </a:p>
          <a:p>
            <a:pPr marL="228600" indent="-228600">
              <a:buAutoNum type="arabicParenR"/>
            </a:pPr>
            <a:r>
              <a:rPr lang="ru-RU" dirty="0" smtClean="0"/>
              <a:t>На технологическом балконе – отметка 3.9;</a:t>
            </a:r>
          </a:p>
          <a:p>
            <a:pPr marL="228600" indent="-228600">
              <a:buAutoNum type="arabicParenR"/>
            </a:pPr>
            <a:r>
              <a:rPr lang="ru-RU" dirty="0" smtClean="0"/>
              <a:t>Напротив горизонтального экспериментального канала отм.0.0;</a:t>
            </a:r>
          </a:p>
          <a:p>
            <a:pPr marL="228600" indent="-228600">
              <a:buAutoNum type="arabicParenR"/>
            </a:pPr>
            <a:r>
              <a:rPr lang="ru-RU" dirty="0" smtClean="0"/>
              <a:t>В рем. коридоре.</a:t>
            </a:r>
          </a:p>
          <a:p>
            <a:pPr marL="0" indent="0">
              <a:buNone/>
            </a:pPr>
            <a:r>
              <a:rPr lang="ru-RU" dirty="0" smtClean="0"/>
              <a:t>На данном слайде можно видеть полученные спектры с точек измерений. Видно, что спектры имеют разную форму и интенсивность.</a:t>
            </a:r>
          </a:p>
          <a:p>
            <a:pPr marL="0" indent="0">
              <a:buNone/>
            </a:pPr>
            <a:r>
              <a:rPr lang="ru-RU" dirty="0" smtClean="0"/>
              <a:t>По результатам измерений энергетического распределения нейтронов были определены вклады разных энергетических групп нейтронов как в формирование плотности потока, так и мощности дозы. </a:t>
            </a:r>
          </a:p>
          <a:p>
            <a:pPr marL="0" indent="0">
              <a:buNone/>
            </a:pPr>
            <a:r>
              <a:rPr lang="ru-RU" dirty="0" smtClean="0"/>
              <a:t>Для всех спектров, приведенных на рисунке, характерно наличие нейтронов тепловых и промежуточных энергий. На отметке 8,05 над крышкой бака аппарата наблюдается значительный вклад быстрых нейтронов. Предположительно это связано с тем, что нейтроны из активной зоны могут проходить 7 метров замедлителя с высокой степенью снижения интенсивности. Спектр за шибером горизонтального экспериментального канала имеет значительный вклад быстрых нейтронов из активной зоны реактора, подвергшиеся поглощению и рассеиванию в материале шибера, а также значительный вклад нейтронов тепловой энергии. Тепловые нейтроны появились в результате замедления быстрых нейтронов из активной зоны в материале шибера. Спектры в остальных точках измерений характерны для энергетического распределения плотности потока нейтронного излучения за биологической защитой.</a:t>
            </a:r>
          </a:p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42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Здесь приведены основные характеристики нейтронного излучения, полученные для рабочих мест персонала. Условно истинное значение МАЭД рассчитано на основе данных об энергетическом распределении плотности потока нейтронного излучения. </a:t>
            </a:r>
          </a:p>
          <a:p>
            <a:pPr marL="0" indent="0">
              <a:buNone/>
            </a:pPr>
            <a:r>
              <a:rPr lang="ru-RU" dirty="0" smtClean="0"/>
              <a:t>Неопределенность условно истинного значения </a:t>
            </a:r>
            <a:r>
              <a:rPr lang="ru-RU" dirty="0" err="1" smtClean="0"/>
              <a:t>амбиентного</a:t>
            </a:r>
            <a:r>
              <a:rPr lang="ru-RU" dirty="0" smtClean="0"/>
              <a:t> эквивалента дозы и плотности потока нейтронного излучения не превышают ±10 %. Из таблице видно, что результаты измерений МКС-АТ1117М с блоком детектирования БДКН-06 близки к условно истинного значению МАЭД, в отличие от МКС-АТ1117М с блоком детектирования БДКН-02. Это связано с конструкционными особенностями приборов. МКС-АТ1117М с блоком детектирования БДКН-06 представляет собой детектор тепловых нейтронов, помещенный в сферу диаметром 10 дюймов, такая конструкция обеспечивает энергетическую зависимость чувствительности дозиметра близкой к удельному </a:t>
            </a:r>
            <a:r>
              <a:rPr lang="ru-RU" dirty="0" err="1" smtClean="0"/>
              <a:t>амбиентному</a:t>
            </a:r>
            <a:r>
              <a:rPr lang="ru-RU" dirty="0" smtClean="0"/>
              <a:t> эквиваленту дозы. В случае МКС-АТ1117М с блоком детектирования БДКН-02 дозиметр представляет собой детектор тепловых нейтронов, помещенный в полиэтиленовый замедлитель цилиндрической формы с толщиной стенки порядка 3 дюймов. Такая конструкция не обеспечивает необходимую энергетическую зависимость чувствительности прибора, что приводит к переоценке </a:t>
            </a:r>
            <a:r>
              <a:rPr lang="ru-RU" dirty="0" err="1" smtClean="0"/>
              <a:t>амбиентного</a:t>
            </a:r>
            <a:r>
              <a:rPr lang="ru-RU" dirty="0" smtClean="0"/>
              <a:t> эквивалента дозы в нейтронных полях, имеющих значительный вклад тепловых и промежуточных нейтронов.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050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показан вклад нейтронов разных энергетических групп, а именно тепловых, промежуточных и быстрых нейтронов, в суммарную плотность потока и мощность дозы.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2E56-6FE6-4BE2-827E-327232040E5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2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9C68-4E5F-49BB-9893-6319FAAD2C1E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34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154D-2A78-4AB9-9AB3-6D127682DCA8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80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835D-7CAF-47B1-84AF-2BEF1AFDEEDD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77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873B-50C6-4FBB-8260-3F3C1B4DD2A8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01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2F7D-BE91-4233-B156-A62BB7BBCF7F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01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7C6-8524-4179-9957-20AC843D7637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92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AD5A-03DF-4204-BF60-9A29D0E1D3CE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07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A3F-CCCA-4CA5-A1DE-05EE5BAE698C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09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5CC2-E767-4C09-B615-9BEA32F68F3F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90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E907-4A88-4757-8CC3-EEF3745C1F91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32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219C-AE48-469B-AAAC-100732D82F50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26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C45-307E-4F7D-9E2C-DDFC23D1DFAA}" type="datetime1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338C-D577-41CD-9400-A5B94A25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15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1BD0D33-66DC-4E25-B4B8-9C3EAEF9CA93}"/>
              </a:ext>
            </a:extLst>
          </p:cNvPr>
          <p:cNvSpPr/>
          <p:nvPr/>
        </p:nvSpPr>
        <p:spPr>
          <a:xfrm>
            <a:off x="0" y="2467428"/>
            <a:ext cx="12192000" cy="43905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783" y="2353293"/>
            <a:ext cx="10545287" cy="15856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083" y="4715728"/>
            <a:ext cx="9144000" cy="179095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по радиационной безопасности 1 кат.: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М.А.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E79C327D-89DA-4D3F-8995-697BA8C6EC35}"/>
              </a:ext>
            </a:extLst>
          </p:cNvPr>
          <p:cNvCxnSpPr>
            <a:cxnSpLocks/>
          </p:cNvCxnSpPr>
          <p:nvPr/>
        </p:nvCxnSpPr>
        <p:spPr>
          <a:xfrm flipH="1">
            <a:off x="3657600" y="2353292"/>
            <a:ext cx="8533883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164029" y="486286"/>
            <a:ext cx="3027959" cy="1508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57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9035AF4B-EFF8-4B07-BF2E-5FE9DF60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z="2000" smtClean="0"/>
              <a:pPr/>
              <a:t>10</a:t>
            </a:fld>
            <a:endParaRPr lang="ru-RU" sz="20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0830B30-8EA2-964B-A3CD-BA34DB7DDD89}"/>
              </a:ext>
            </a:extLst>
          </p:cNvPr>
          <p:cNvCxnSpPr>
            <a:cxnSpLocks/>
          </p:cNvCxnSpPr>
          <p:nvPr/>
        </p:nvCxnSpPr>
        <p:spPr>
          <a:xfrm flipH="1">
            <a:off x="508000" y="509978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00357B7-E742-D048-ADDF-8F566A86A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599" y="1270711"/>
            <a:ext cx="7772801" cy="47023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5D07B5-1E3D-DA40-8121-B9311534BD6C}"/>
              </a:ext>
            </a:extLst>
          </p:cNvPr>
          <p:cNvSpPr txBox="1"/>
          <p:nvPr/>
        </p:nvSpPr>
        <p:spPr>
          <a:xfrm>
            <a:off x="2821348" y="545233"/>
            <a:ext cx="659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/>
              <a:t>Распределение мощности дозы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935308-0E93-CD41-BEB6-7F863C27B98B}"/>
              </a:ext>
            </a:extLst>
          </p:cNvPr>
          <p:cNvSpPr txBox="1"/>
          <p:nvPr/>
        </p:nvSpPr>
        <p:spPr>
          <a:xfrm>
            <a:off x="339654" y="5897413"/>
            <a:ext cx="1156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а) отм.8.05 (Физ. Зал); </a:t>
            </a:r>
            <a:r>
              <a:rPr lang="en-US" sz="2400" b="1" dirty="0" smtClean="0"/>
              <a:t>b</a:t>
            </a:r>
            <a:r>
              <a:rPr lang="ru-RU" sz="2400" b="1" dirty="0" smtClean="0"/>
              <a:t>) </a:t>
            </a:r>
            <a:r>
              <a:rPr lang="ru-RU" sz="2400" b="1" dirty="0"/>
              <a:t>Пультовая </a:t>
            </a:r>
            <a:r>
              <a:rPr lang="ru-RU" sz="2400" b="1" dirty="0" err="1"/>
              <a:t>ДИУРа</a:t>
            </a:r>
            <a:r>
              <a:rPr lang="ru-RU" sz="2400" b="1" dirty="0"/>
              <a:t>; </a:t>
            </a:r>
            <a:r>
              <a:rPr lang="en-US" sz="2400" b="1" dirty="0" smtClean="0"/>
              <a:t>c</a:t>
            </a:r>
            <a:r>
              <a:rPr lang="ru-RU" sz="2400" b="1" dirty="0" smtClean="0"/>
              <a:t>) </a:t>
            </a:r>
            <a:r>
              <a:rPr lang="ru-RU" sz="2400" b="1" dirty="0" err="1"/>
              <a:t>Отм</a:t>
            </a:r>
            <a:r>
              <a:rPr lang="ru-RU" sz="2400" b="1" dirty="0"/>
              <a:t>. 3.9, балкон; </a:t>
            </a:r>
            <a:endParaRPr lang="ru-RU" sz="2400" b="1" dirty="0" smtClean="0"/>
          </a:p>
          <a:p>
            <a:pPr algn="ctr"/>
            <a:r>
              <a:rPr lang="en-US" sz="2400" b="1" dirty="0" smtClean="0"/>
              <a:t>d</a:t>
            </a:r>
            <a:r>
              <a:rPr lang="ru-RU" sz="2400" b="1" dirty="0" smtClean="0"/>
              <a:t>) </a:t>
            </a:r>
            <a:r>
              <a:rPr lang="ru-RU" sz="2400" b="1" dirty="0"/>
              <a:t>Горизонтальный экспериментальный канал; </a:t>
            </a:r>
            <a:r>
              <a:rPr lang="en-US" sz="2400" b="1" dirty="0" smtClean="0"/>
              <a:t>e</a:t>
            </a:r>
            <a:r>
              <a:rPr lang="ru-RU" sz="2400" b="1" dirty="0" smtClean="0"/>
              <a:t>) </a:t>
            </a:r>
            <a:r>
              <a:rPr lang="ru-RU" sz="2400" b="1" dirty="0"/>
              <a:t>Рем. </a:t>
            </a:r>
            <a:r>
              <a:rPr lang="ru-RU" sz="2400" b="1" dirty="0" smtClean="0"/>
              <a:t>коридор </a:t>
            </a:r>
            <a:endParaRPr 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186194" y="166255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830544" y="0"/>
            <a:ext cx="1028699" cy="49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5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9035AF4B-EFF8-4B07-BF2E-5FE9DF60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z="2000" smtClean="0"/>
              <a:pPr/>
              <a:t>11</a:t>
            </a:fld>
            <a:endParaRPr lang="ru-RU" sz="20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0830B30-8EA2-964B-A3CD-BA34DB7DDD89}"/>
              </a:ext>
            </a:extLst>
          </p:cNvPr>
          <p:cNvCxnSpPr>
            <a:cxnSpLocks/>
          </p:cNvCxnSpPr>
          <p:nvPr/>
        </p:nvCxnSpPr>
        <p:spPr>
          <a:xfrm flipH="1">
            <a:off x="508000" y="509978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093C07-BCAA-C54E-A80B-155F5D831397}"/>
              </a:ext>
            </a:extLst>
          </p:cNvPr>
          <p:cNvSpPr txBox="1"/>
          <p:nvPr/>
        </p:nvSpPr>
        <p:spPr>
          <a:xfrm>
            <a:off x="1439677" y="537779"/>
            <a:ext cx="9857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Угловое распределение нейтронного излучения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4C4F786-3A24-47E3-A907-DCA4BF50AC2A}"/>
              </a:ext>
            </a:extLst>
          </p:cNvPr>
          <p:cNvGrpSpPr/>
          <p:nvPr/>
        </p:nvGrpSpPr>
        <p:grpSpPr>
          <a:xfrm>
            <a:off x="274738" y="1552249"/>
            <a:ext cx="4840022" cy="2805945"/>
            <a:chOff x="55717" y="1496998"/>
            <a:chExt cx="4840022" cy="2805945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6FBD38CD-42AA-4E67-9D52-D2600356B388}"/>
                </a:ext>
              </a:extLst>
            </p:cNvPr>
            <p:cNvGrpSpPr/>
            <p:nvPr/>
          </p:nvGrpSpPr>
          <p:grpSpPr>
            <a:xfrm>
              <a:off x="362526" y="1584894"/>
              <a:ext cx="4269997" cy="2712877"/>
              <a:chOff x="1652631" y="1803008"/>
              <a:chExt cx="4269997" cy="2712877"/>
            </a:xfrm>
          </p:grpSpPr>
          <p:sp>
            <p:nvSpPr>
              <p:cNvPr id="25" name="Куб 24">
                <a:extLst>
                  <a:ext uri="{FF2B5EF4-FFF2-40B4-BE49-F238E27FC236}">
                    <a16:creationId xmlns:a16="http://schemas.microsoft.com/office/drawing/2014/main" xmlns="" id="{9BF1020F-94B4-4087-993C-8C9F0B7169CD}"/>
                  </a:ext>
                </a:extLst>
              </p:cNvPr>
              <p:cNvSpPr/>
              <p:nvPr/>
            </p:nvSpPr>
            <p:spPr>
              <a:xfrm>
                <a:off x="2497525" y="1803008"/>
                <a:ext cx="2804317" cy="2712877"/>
              </a:xfrm>
              <a:prstGeom prst="cube">
                <a:avLst>
                  <a:gd name="adj" fmla="val 14834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Прямая со стрелкой 25">
                <a:extLst>
                  <a:ext uri="{FF2B5EF4-FFF2-40B4-BE49-F238E27FC236}">
                    <a16:creationId xmlns:a16="http://schemas.microsoft.com/office/drawing/2014/main" xmlns="" id="{6DDC8F03-2231-4B08-B027-1DAD4EBA75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4949" y="3380763"/>
                <a:ext cx="756207" cy="8231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>
                <a:extLst>
                  <a:ext uri="{FF2B5EF4-FFF2-40B4-BE49-F238E27FC236}">
                    <a16:creationId xmlns:a16="http://schemas.microsoft.com/office/drawing/2014/main" xmlns="" id="{ADA81322-0A6D-4DBD-8DAB-4070EF5205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52631" y="3156932"/>
                <a:ext cx="844894" cy="50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>
                <a:extLst>
                  <a:ext uri="{FF2B5EF4-FFF2-40B4-BE49-F238E27FC236}">
                    <a16:creationId xmlns:a16="http://schemas.microsoft.com/office/drawing/2014/main" xmlns="" id="{9A085BBA-174E-46D1-807B-CB885B6AF8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08895" y="3159446"/>
                <a:ext cx="81373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xmlns="" id="{98187C3B-A1A3-4266-9009-9C3D333F469A}"/>
                  </a:ext>
                </a:extLst>
              </p:cNvPr>
              <p:cNvCxnSpPr>
                <a:cxnSpLocks/>
                <a:endCxn id="25" idx="4"/>
              </p:cNvCxnSpPr>
              <p:nvPr/>
            </p:nvCxnSpPr>
            <p:spPr>
              <a:xfrm flipV="1">
                <a:off x="2497525" y="3360661"/>
                <a:ext cx="2401889" cy="22774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xmlns="" id="{10C6D2B3-5D13-4DD7-8F78-1B97EA3AC30B}"/>
                  </a:ext>
                </a:extLst>
              </p:cNvPr>
              <p:cNvCxnSpPr>
                <a:cxnSpLocks/>
                <a:stCxn id="25" idx="3"/>
                <a:endCxn id="25" idx="1"/>
              </p:cNvCxnSpPr>
              <p:nvPr/>
            </p:nvCxnSpPr>
            <p:spPr>
              <a:xfrm flipV="1">
                <a:off x="3698469" y="2205436"/>
                <a:ext cx="0" cy="2310449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xmlns="" id="{8F8306D0-0B01-4EA0-B243-629A961C272F}"/>
                  </a:ext>
                </a:extLst>
              </p:cNvPr>
              <p:cNvCxnSpPr>
                <a:cxnSpLocks/>
                <a:stCxn id="25" idx="4"/>
                <a:endCxn id="25" idx="5"/>
              </p:cNvCxnSpPr>
              <p:nvPr/>
            </p:nvCxnSpPr>
            <p:spPr>
              <a:xfrm flipV="1">
                <a:off x="4899414" y="2958232"/>
                <a:ext cx="402428" cy="402429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xmlns="" id="{C0A778DB-D8F2-416E-86ED-611A6FAEFF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17606" y="1993318"/>
                <a:ext cx="0" cy="2310449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A8641D7-F650-4328-A107-10E57E1BDBA0}"/>
                </a:ext>
              </a:extLst>
            </p:cNvPr>
            <p:cNvSpPr txBox="1"/>
            <p:nvPr/>
          </p:nvSpPr>
          <p:spPr>
            <a:xfrm>
              <a:off x="1294536" y="3933611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(0°)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83C988A-4E43-488F-B790-F392AD5C45EF}"/>
                </a:ext>
              </a:extLst>
            </p:cNvPr>
            <p:cNvSpPr txBox="1"/>
            <p:nvPr/>
          </p:nvSpPr>
          <p:spPr>
            <a:xfrm>
              <a:off x="4186891" y="2968833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(-90°)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E86FF6A-B887-442C-940E-405FE86DE190}"/>
                </a:ext>
              </a:extLst>
            </p:cNvPr>
            <p:cNvSpPr txBox="1"/>
            <p:nvPr/>
          </p:nvSpPr>
          <p:spPr>
            <a:xfrm>
              <a:off x="55717" y="2969268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(90°)</a:t>
              </a:r>
            </a:p>
          </p:txBody>
        </p:sp>
        <p:sp>
          <p:nvSpPr>
            <p:cNvPr id="23" name="Дуга 22">
              <a:extLst>
                <a:ext uri="{FF2B5EF4-FFF2-40B4-BE49-F238E27FC236}">
                  <a16:creationId xmlns:a16="http://schemas.microsoft.com/office/drawing/2014/main" xmlns="" id="{ADC043BD-0457-4C34-AEC7-0624F527C0B3}"/>
                </a:ext>
              </a:extLst>
            </p:cNvPr>
            <p:cNvSpPr/>
            <p:nvPr/>
          </p:nvSpPr>
          <p:spPr>
            <a:xfrm rot="18304514" flipV="1">
              <a:off x="3846825" y="2099803"/>
              <a:ext cx="902537" cy="386293"/>
            </a:xfrm>
            <a:prstGeom prst="arc">
              <a:avLst>
                <a:gd name="adj1" fmla="val 12453545"/>
                <a:gd name="adj2" fmla="val 3850917"/>
              </a:avLst>
            </a:prstGeom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EF73942-3D46-435F-B9B8-946E8ECAF5D1}"/>
                </a:ext>
              </a:extLst>
            </p:cNvPr>
            <p:cNvSpPr txBox="1"/>
            <p:nvPr/>
          </p:nvSpPr>
          <p:spPr>
            <a:xfrm>
              <a:off x="4085924" y="1496998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(180°)</a:t>
              </a:r>
            </a:p>
          </p:txBody>
        </p:sp>
      </p:grp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CFA6B159-CA17-4CA1-B196-00A6F85BF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4126408"/>
              </p:ext>
            </p:extLst>
          </p:nvPr>
        </p:nvGraphicFramePr>
        <p:xfrm>
          <a:off x="5713843" y="1100468"/>
          <a:ext cx="3208229" cy="268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xmlns="" id="{508B06F6-16C7-4EFD-A069-72196BA24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8516493"/>
              </p:ext>
            </p:extLst>
          </p:nvPr>
        </p:nvGraphicFramePr>
        <p:xfrm>
          <a:off x="8775634" y="1046546"/>
          <a:ext cx="3330323" cy="282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xmlns="" id="{B1014592-D4A0-4446-9C22-1FE9D9827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1701934"/>
              </p:ext>
            </p:extLst>
          </p:nvPr>
        </p:nvGraphicFramePr>
        <p:xfrm>
          <a:off x="4173691" y="3742409"/>
          <a:ext cx="3030972" cy="291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xmlns="" id="{7F21866D-D4C2-416D-9BB5-E77AF3F83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3713629"/>
              </p:ext>
            </p:extLst>
          </p:nvPr>
        </p:nvGraphicFramePr>
        <p:xfrm>
          <a:off x="7808098" y="3781509"/>
          <a:ext cx="2920994" cy="285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6093C07-BCAA-C54E-A80B-155F5D831397}"/>
              </a:ext>
            </a:extLst>
          </p:cNvPr>
          <p:cNvSpPr txBox="1"/>
          <p:nvPr/>
        </p:nvSpPr>
        <p:spPr>
          <a:xfrm>
            <a:off x="7149186" y="380419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ПЗ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6093C07-BCAA-C54E-A80B-155F5D831397}"/>
              </a:ext>
            </a:extLst>
          </p:cNvPr>
          <p:cNvSpPr txBox="1"/>
          <p:nvPr/>
        </p:nvSpPr>
        <p:spPr>
          <a:xfrm>
            <a:off x="10699034" y="520967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ЛП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209944" y="142504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pic>
        <p:nvPicPr>
          <p:cNvPr id="41" name="Рисунок 40"/>
          <p:cNvPicPr/>
          <p:nvPr/>
        </p:nvPicPr>
        <p:blipFill>
          <a:blip r:embed="rId7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735541" y="0"/>
            <a:ext cx="1028699" cy="49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97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9035AF4B-EFF8-4B07-BF2E-5FE9DF60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z="2000" smtClean="0"/>
              <a:pPr/>
              <a:t>12</a:t>
            </a:fld>
            <a:endParaRPr lang="ru-RU" sz="20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0830B30-8EA2-964B-A3CD-BA34DB7DDD89}"/>
              </a:ext>
            </a:extLst>
          </p:cNvPr>
          <p:cNvCxnSpPr>
            <a:cxnSpLocks/>
          </p:cNvCxnSpPr>
          <p:nvPr/>
        </p:nvCxnSpPr>
        <p:spPr>
          <a:xfrm flipH="1">
            <a:off x="508000" y="509978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9526B9-1D95-4F51-9E67-892BA322691F}"/>
                  </a:ext>
                </a:extLst>
              </p:cNvPr>
              <p:cNvSpPr txBox="1"/>
              <p:nvPr/>
            </p:nvSpPr>
            <p:spPr>
              <a:xfrm>
                <a:off x="2808796" y="5501833"/>
                <a:ext cx="6179883" cy="10370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(10)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(условно истинное)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(10)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(показание дозиметра)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9526B9-1D95-4F51-9E67-892BA3226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796" y="5501833"/>
                <a:ext cx="6179883" cy="1037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3EEBC2D4-1962-4F2B-8ACC-E80D004510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945302"/>
                  </p:ext>
                </p:extLst>
              </p:nvPr>
            </p:nvGraphicFramePr>
            <p:xfrm>
              <a:off x="261253" y="1265308"/>
              <a:ext cx="11507193" cy="42365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16383">
                      <a:extLst>
                        <a:ext uri="{9D8B030D-6E8A-4147-A177-3AD203B41FA5}">
                          <a16:colId xmlns:a16="http://schemas.microsoft.com/office/drawing/2014/main" val="1523730062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val="1392212481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val="2881469379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val="349466152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val="4132891663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val="3468497639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val="3779538250"/>
                        </a:ext>
                      </a:extLst>
                    </a:gridCol>
                    <a:gridCol w="1196741">
                      <a:extLst>
                        <a:ext uri="{9D8B030D-6E8A-4147-A177-3AD203B41FA5}">
                          <a16:colId xmlns:a16="http://schemas.microsoft.com/office/drawing/2014/main" val="1925018109"/>
                        </a:ext>
                      </a:extLst>
                    </a:gridCol>
                    <a:gridCol w="1196741">
                      <a:extLst>
                        <a:ext uri="{9D8B030D-6E8A-4147-A177-3AD203B41FA5}">
                          <a16:colId xmlns:a16="http://schemas.microsoft.com/office/drawing/2014/main" val="3792937386"/>
                        </a:ext>
                      </a:extLst>
                    </a:gridCol>
                  </a:tblGrid>
                  <a:tr h="844302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Отм</a:t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. 6,3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Отм</a:t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. 3,9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Отм</a:t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. 0,0 ГЭК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Отм</a:t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. 0,0 </a:t>
                          </a: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Ремкоридор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4366933"/>
                      </a:ext>
                    </a:extLst>
                  </a:tr>
                  <a:tr h="68232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oMath>
                          </a14:m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2000" dirty="0" err="1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мкЗв</a:t>
                          </a:r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/ч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n-lt"/>
                            </a:rPr>
                            <a:t>K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oMath>
                          </a14:m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2000" dirty="0" err="1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мкЗв</a:t>
                          </a:r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/ч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n-lt"/>
                            </a:rPr>
                            <a:t>K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oMath>
                          </a14:m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2000" dirty="0" err="1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мкЗв</a:t>
                          </a:r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/ч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n-lt"/>
                            </a:rPr>
                            <a:t>K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oMath>
                          </a14:m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2000" dirty="0" err="1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мкЗв</a:t>
                          </a:r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/ч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n-lt"/>
                            </a:rPr>
                            <a:t>K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1867129"/>
                      </a:ext>
                    </a:extLst>
                  </a:tr>
                  <a:tr h="1083959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Условно истинное значение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5,9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  <a:endParaRPr lang="ru-RU" sz="20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20,7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  <a:endParaRPr lang="ru-RU" sz="20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0,54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  <a:endParaRPr lang="ru-RU" sz="20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0,43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  <a:endParaRPr lang="ru-RU" sz="20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9428841"/>
                      </a:ext>
                    </a:extLst>
                  </a:tr>
                  <a:tr h="54198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ДВГН-01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138</a:t>
                          </a:r>
                          <a:endParaRPr lang="ru-RU" sz="2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13</a:t>
                          </a:r>
                          <a:endParaRPr lang="ru-RU" sz="2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0,04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15</a:t>
                          </a:r>
                          <a:endParaRPr lang="ru-RU" sz="2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0,03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76611160"/>
                      </a:ext>
                    </a:extLst>
                  </a:tr>
                  <a:tr h="54198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  <a:latin typeface="+mn-lt"/>
                            </a:rPr>
                            <a:t>Harshaw</a:t>
                          </a:r>
                          <a:r>
                            <a:rPr lang="en-US" sz="2400" dirty="0">
                              <a:effectLst/>
                              <a:latin typeface="+mn-lt"/>
                            </a:rPr>
                            <a:t/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6776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</a:t>
                          </a:r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156</a:t>
                          </a:r>
                          <a:endParaRPr lang="ru-RU" sz="20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0,05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</a:t>
                          </a:r>
                          <a:endParaRPr lang="ru-RU" sz="2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0,02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79864782"/>
                      </a:ext>
                    </a:extLst>
                  </a:tr>
                  <a:tr h="54198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  <a:latin typeface="+mn-lt"/>
                            </a:rPr>
                            <a:t>Harshaw</a:t>
                          </a:r>
                          <a:r>
                            <a:rPr lang="en-US" sz="2400" dirty="0">
                              <a:effectLst/>
                              <a:latin typeface="+mn-lt"/>
                            </a:rPr>
                            <a:t> 6777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157</a:t>
                          </a:r>
                          <a:endParaRPr lang="ru-RU" sz="20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0,02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348613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EBC2D4-1962-4F2B-8ACC-E80D004510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429945302"/>
                  </p:ext>
                </p:extLst>
              </p:nvPr>
            </p:nvGraphicFramePr>
            <p:xfrm>
              <a:off x="261253" y="1265308"/>
              <a:ext cx="11507193" cy="42365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163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23730062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392212481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81469379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9466152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32891663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68497639"/>
                        </a:ext>
                      </a:extLst>
                    </a:gridCol>
                    <a:gridCol w="10328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79538250"/>
                        </a:ext>
                      </a:extLst>
                    </a:gridCol>
                    <a:gridCol w="11967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25018109"/>
                        </a:ext>
                      </a:extLst>
                    </a:gridCol>
                    <a:gridCol w="11967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92937386"/>
                        </a:ext>
                      </a:extLst>
                    </a:gridCol>
                  </a:tblGrid>
                  <a:tr h="844302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Отм</a:t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. 6,3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Отм</a:t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. 3,9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Отм</a:t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. 0,0 ГЭК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Отм</a:t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. 0,0 </a:t>
                          </a:r>
                          <a:r>
                            <a:rPr lang="ru-RU" sz="2400" dirty="0" err="1">
                              <a:effectLst/>
                              <a:latin typeface="+mn-lt"/>
                            </a:rPr>
                            <a:t>Ремкоридор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54366933"/>
                      </a:ext>
                    </a:extLst>
                  </a:tr>
                  <a:tr h="68232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84024" t="-137500" r="-736686" b="-402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n-lt"/>
                            </a:rPr>
                            <a:t>K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84615" t="-137500" r="-536095" b="-402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n-lt"/>
                            </a:rPr>
                            <a:t>K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681176" t="-137500" r="-332941" b="-402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n-lt"/>
                            </a:rPr>
                            <a:t>K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59898" t="-137500" r="-101523" b="-402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n-lt"/>
                            </a:rPr>
                            <a:t>K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181867129"/>
                      </a:ext>
                    </a:extLst>
                  </a:tr>
                  <a:tr h="1083959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Условно истинное значение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5,9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  <a:endParaRPr lang="ru-RU" sz="20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20,7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  <a:endParaRPr lang="ru-RU" sz="20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0,54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  <a:endParaRPr lang="ru-RU" sz="20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0,43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  <a:endParaRPr lang="ru-RU" sz="20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59428841"/>
                      </a:ext>
                    </a:extLst>
                  </a:tr>
                  <a:tr h="54198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+mn-lt"/>
                            </a:rPr>
                            <a:t>ДВГН-01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138</a:t>
                          </a:r>
                          <a:endParaRPr lang="ru-RU" sz="2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13</a:t>
                          </a:r>
                          <a:endParaRPr lang="ru-RU" sz="2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0,04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15</a:t>
                          </a:r>
                          <a:endParaRPr lang="ru-RU" sz="2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0,03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76611160"/>
                      </a:ext>
                    </a:extLst>
                  </a:tr>
                  <a:tr h="54198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  <a:latin typeface="+mn-lt"/>
                            </a:rPr>
                            <a:t>Harshaw</a:t>
                          </a:r>
                          <a:r>
                            <a:rPr lang="ru-RU" sz="2400" dirty="0">
                              <a:effectLst/>
                              <a:latin typeface="+mn-lt"/>
                            </a:rPr>
                            <a:t>6776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</a:t>
                          </a:r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156</a:t>
                          </a:r>
                          <a:endParaRPr lang="ru-RU" sz="20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0,05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</a:t>
                          </a:r>
                          <a:endParaRPr lang="ru-RU" sz="2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0,02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779864782"/>
                      </a:ext>
                    </a:extLst>
                  </a:tr>
                  <a:tr h="54198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  <a:latin typeface="+mn-lt"/>
                            </a:rPr>
                            <a:t>Harshaw</a:t>
                          </a:r>
                          <a:r>
                            <a:rPr lang="en-US" sz="2400" dirty="0">
                              <a:effectLst/>
                              <a:latin typeface="+mn-lt"/>
                            </a:rPr>
                            <a:t> 6777</a:t>
                          </a:r>
                          <a:endParaRPr lang="ru-RU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157</a:t>
                          </a:r>
                          <a:endParaRPr lang="ru-RU" sz="20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0,13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0,02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348613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093C07-BCAA-C54E-A80B-155F5D831397}"/>
              </a:ext>
            </a:extLst>
          </p:cNvPr>
          <p:cNvSpPr txBox="1"/>
          <p:nvPr/>
        </p:nvSpPr>
        <p:spPr>
          <a:xfrm>
            <a:off x="1266848" y="618978"/>
            <a:ext cx="612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Поправочные </a:t>
            </a:r>
            <a:r>
              <a:rPr lang="ru-RU" sz="3600" b="1" dirty="0" smtClean="0"/>
              <a:t>коэффициенты</a:t>
            </a:r>
            <a:endParaRPr lang="ru-RU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186194" y="166255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711790" y="0"/>
            <a:ext cx="1028699" cy="49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45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E5BD6F-41F9-4125-AB3E-3CB05EFA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66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Заключение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E2C15CE-DBDF-4F88-B2B3-4ED579CE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z="2000" smtClean="0"/>
              <a:pPr/>
              <a:t>13</a:t>
            </a:fld>
            <a:endParaRPr lang="ru-RU" sz="20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30A063A-8375-994C-B9A4-0DC6AC34234E}"/>
              </a:ext>
            </a:extLst>
          </p:cNvPr>
          <p:cNvCxnSpPr>
            <a:cxnSpLocks/>
          </p:cNvCxnSpPr>
          <p:nvPr/>
        </p:nvCxnSpPr>
        <p:spPr>
          <a:xfrm flipH="1">
            <a:off x="508000" y="509978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82EBC3-1E04-F240-B13F-7F1DA19D6602}"/>
              </a:ext>
            </a:extLst>
          </p:cNvPr>
          <p:cNvSpPr txBox="1"/>
          <p:nvPr/>
        </p:nvSpPr>
        <p:spPr>
          <a:xfrm>
            <a:off x="182088" y="964305"/>
            <a:ext cx="11827823" cy="635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Вклад нейтронного излучения в мощность дозы на рабочем месте не превышает 10 %;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/>
              <a:t>Нейтронное </a:t>
            </a:r>
            <a:r>
              <a:rPr lang="ru-RU" sz="2500" dirty="0"/>
              <a:t>излучение на всех рабочих местах – </a:t>
            </a:r>
            <a:r>
              <a:rPr lang="ru-RU" sz="2500" dirty="0" smtClean="0"/>
              <a:t>изотропное</a:t>
            </a:r>
            <a:r>
              <a:rPr lang="ru-RU" sz="2500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/>
              <a:t>Впервые определено </a:t>
            </a:r>
            <a:r>
              <a:rPr lang="ru-RU" sz="2500" dirty="0"/>
              <a:t>угловое распределение плотности потока нейтронного излучения на рабочих местах</a:t>
            </a:r>
            <a:r>
              <a:rPr lang="ru-RU" sz="2500" dirty="0" smtClean="0"/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/>
              <a:t>Впервые определены </a:t>
            </a:r>
            <a:r>
              <a:rPr lang="ru-RU" sz="2500" dirty="0"/>
              <a:t>условно истинные значения индивидуального эквивалента дозы исходя из углового и энергетического распределения плотности потока нейтронного излучения;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/>
              <a:t>Впервые определены </a:t>
            </a:r>
            <a:r>
              <a:rPr lang="ru-RU" sz="2500" dirty="0"/>
              <a:t>поправочные коэффициенты для приборов текущего контроля нейтронного </a:t>
            </a:r>
            <a:r>
              <a:rPr lang="ru-RU" sz="2500" dirty="0" smtClean="0"/>
              <a:t>излучения. Диапазон коэффициентов от 0,02 до 0,16.</a:t>
            </a:r>
            <a:endParaRPr lang="ru-RU" sz="2500" dirty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273132" y="154380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794918" y="0"/>
            <a:ext cx="1028699" cy="49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417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8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E5BD6F-41F9-4125-AB3E-3CB05EFA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+mn-lt"/>
              </a:rPr>
              <a:t>Актуальность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6F432342-7BA2-4B84-A18F-519CE315F8DB}"/>
              </a:ext>
            </a:extLst>
          </p:cNvPr>
          <p:cNvCxnSpPr>
            <a:cxnSpLocks/>
          </p:cNvCxnSpPr>
          <p:nvPr/>
        </p:nvCxnSpPr>
        <p:spPr>
          <a:xfrm flipH="1">
            <a:off x="508000" y="509978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388074" y="166255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09471E40-647F-438F-9CE6-EF42151C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z="2000" smtClean="0"/>
              <a:pPr/>
              <a:t>2</a:t>
            </a:fld>
            <a:endParaRPr lang="ru-RU" dirty="0"/>
          </a:p>
        </p:txBody>
      </p:sp>
      <p:pic>
        <p:nvPicPr>
          <p:cNvPr id="17" name="Picture 3" descr="C:\Users\Мария\Desktop\ПЭД\Слайд 4.jpg">
            <a:extLst>
              <a:ext uri="{FF2B5EF4-FFF2-40B4-BE49-F238E27FC236}">
                <a16:creationId xmlns:a16="http://schemas.microsoft.com/office/drawing/2014/main" xmlns="" id="{022ADC55-4790-B34F-A01B-87A65C3D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28" y="1404654"/>
            <a:ext cx="6659011" cy="4766557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E675280-36EE-E147-ADDE-9567723356AE}"/>
              </a:ext>
            </a:extLst>
          </p:cNvPr>
          <p:cNvSpPr txBox="1"/>
          <p:nvPr/>
        </p:nvSpPr>
        <p:spPr>
          <a:xfrm>
            <a:off x="7197396" y="907761"/>
            <a:ext cx="4355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/>
              <a:t>Помещения и работы, где возможно нейтронное облучение: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6F805E4-563F-8D44-B6A2-0AF05A3A82EC}"/>
              </a:ext>
            </a:extLst>
          </p:cNvPr>
          <p:cNvSpPr txBox="1"/>
          <p:nvPr/>
        </p:nvSpPr>
        <p:spPr>
          <a:xfrm>
            <a:off x="7077696" y="2542054"/>
            <a:ext cx="4789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Помещения ядерной </a:t>
            </a:r>
            <a:r>
              <a:rPr lang="ru-RU" sz="2800" dirty="0" smtClean="0"/>
              <a:t>установки;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Помещения</a:t>
            </a:r>
            <a:r>
              <a:rPr lang="ru-RU" sz="2800" dirty="0"/>
              <a:t>, примыкающие к биологической защите реактора (прострелы);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Работы с </a:t>
            </a:r>
            <a:r>
              <a:rPr lang="ru-RU" sz="2800" dirty="0" err="1"/>
              <a:t>радионуклидными</a:t>
            </a:r>
            <a:r>
              <a:rPr lang="ru-RU" sz="2800" dirty="0"/>
              <a:t> источниками;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Работы с </a:t>
            </a:r>
            <a:r>
              <a:rPr lang="ru-RU" sz="2800" dirty="0" smtClean="0"/>
              <a:t>ОЯТ</a:t>
            </a:r>
            <a:r>
              <a:rPr lang="ru-RU" sz="2800" dirty="0"/>
              <a:t>.</a:t>
            </a:r>
            <a:endParaRPr lang="ru-RU" sz="2800" dirty="0" smtClean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AC5225E9-AE4D-C54A-874A-07E912DF912F}"/>
              </a:ext>
            </a:extLst>
          </p:cNvPr>
          <p:cNvCxnSpPr>
            <a:cxnSpLocks/>
          </p:cNvCxnSpPr>
          <p:nvPr/>
        </p:nvCxnSpPr>
        <p:spPr>
          <a:xfrm>
            <a:off x="6963558" y="1236561"/>
            <a:ext cx="0" cy="4934650"/>
          </a:xfrm>
          <a:prstGeom prst="line">
            <a:avLst/>
          </a:prstGeom>
          <a:ln>
            <a:solidFill>
              <a:srgbClr val="DD1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1020797" y="0"/>
            <a:ext cx="1028699" cy="49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29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D80FC0AA-12B2-477E-8CAE-008A2553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z="2000" smtClean="0"/>
              <a:pPr/>
              <a:t>3</a:t>
            </a:fld>
            <a:endParaRPr lang="ru-RU" sz="2000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93DFA82C-9871-0D42-BAA5-6D8C9517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Цель и задачи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806CDA95-2C01-9E4A-8820-E32C5C910DC2}"/>
              </a:ext>
            </a:extLst>
          </p:cNvPr>
          <p:cNvCxnSpPr>
            <a:cxnSpLocks/>
          </p:cNvCxnSpPr>
          <p:nvPr/>
        </p:nvCxnSpPr>
        <p:spPr>
          <a:xfrm flipH="1">
            <a:off x="508000" y="509978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7508B59E-B325-3743-A77D-CF723632C317}"/>
              </a:ext>
            </a:extLst>
          </p:cNvPr>
          <p:cNvSpPr/>
          <p:nvPr/>
        </p:nvSpPr>
        <p:spPr>
          <a:xfrm>
            <a:off x="1508166" y="1377539"/>
            <a:ext cx="10597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оптимизировать индивидуальный дозиметрический контроль персонала для отдельных видов работ на АО «ИРМ» при воздействии на персонал нейтронного излучения, повысить точность определения индивидуальных эффективных доз персонала при воздействии нейтронного излучения</a:t>
            </a:r>
            <a:endParaRPr lang="ru-RU" sz="24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8BE1910-7123-8E48-9BCD-6128C43467E7}"/>
              </a:ext>
            </a:extLst>
          </p:cNvPr>
          <p:cNvSpPr/>
          <p:nvPr/>
        </p:nvSpPr>
        <p:spPr>
          <a:xfrm>
            <a:off x="86043" y="1237586"/>
            <a:ext cx="1508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a typeface="+mj-ea"/>
                <a:cs typeface="+mj-cs"/>
              </a:rPr>
              <a:t>Цель: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C7047FD-1132-384A-8510-8C8D84A6744C}"/>
              </a:ext>
            </a:extLst>
          </p:cNvPr>
          <p:cNvSpPr/>
          <p:nvPr/>
        </p:nvSpPr>
        <p:spPr>
          <a:xfrm>
            <a:off x="194750" y="2814072"/>
            <a:ext cx="2028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a typeface="+mj-ea"/>
                <a:cs typeface="+mj-cs"/>
              </a:rPr>
              <a:t>Задачи: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DAD1793-2070-AA4C-BA30-16B760A27E8C}"/>
              </a:ext>
            </a:extLst>
          </p:cNvPr>
          <p:cNvSpPr/>
          <p:nvPr/>
        </p:nvSpPr>
        <p:spPr>
          <a:xfrm>
            <a:off x="2068577" y="2947199"/>
            <a:ext cx="98067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определить перечень помещений и виды работ в АО «ИРМ», при которых возможно облучение персонала за счет нейтронного излучения;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измерить характеристики нейтронного </a:t>
            </a:r>
            <a:r>
              <a:rPr lang="ru-RU" sz="2400" dirty="0" smtClean="0"/>
              <a:t>излучения;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восстановить спектры нейтронного </a:t>
            </a:r>
            <a:r>
              <a:rPr lang="ru-RU" sz="2400" dirty="0" smtClean="0"/>
              <a:t>излучения;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определить </a:t>
            </a:r>
            <a:r>
              <a:rPr lang="ru-RU" sz="2400" dirty="0"/>
              <a:t>энергетическую и угловую зависимость показаний оборудования радиационного контроля АО «ИРМ» при нейтронном излучении;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определить </a:t>
            </a:r>
            <a:r>
              <a:rPr lang="ru-RU" sz="2400" dirty="0"/>
              <a:t>поправочные коэффициенты для индивидуальных и стационарных дозиметров.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209944" y="166255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913670" y="0"/>
            <a:ext cx="1028699" cy="49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12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8D093D50-FF9E-4539-BC0B-CA21801E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z="2000" smtClean="0"/>
              <a:pPr/>
              <a:t>4</a:t>
            </a:fld>
            <a:endParaRPr lang="ru-RU" sz="20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DCF9502-9B9E-7742-82C4-B2CF22385E86}"/>
              </a:ext>
            </a:extLst>
          </p:cNvPr>
          <p:cNvCxnSpPr>
            <a:cxnSpLocks/>
          </p:cNvCxnSpPr>
          <p:nvPr/>
        </p:nvCxnSpPr>
        <p:spPr>
          <a:xfrm flipH="1">
            <a:off x="508000" y="509978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014A62-467D-D844-9053-40DECEDB6F56}"/>
              </a:ext>
            </a:extLst>
          </p:cNvPr>
          <p:cNvSpPr txBox="1"/>
          <p:nvPr/>
        </p:nvSpPr>
        <p:spPr>
          <a:xfrm>
            <a:off x="346844" y="756034"/>
            <a:ext cx="607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Измерение спектра нейтронного излучения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B1B98EA-E9BF-3940-9536-C06792868EC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984" y="1323977"/>
            <a:ext cx="4548993" cy="3238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517" y="1590498"/>
            <a:ext cx="4285859" cy="30116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014A62-467D-D844-9053-40DECEDB6F56}"/>
              </a:ext>
            </a:extLst>
          </p:cNvPr>
          <p:cNvSpPr txBox="1"/>
          <p:nvPr/>
        </p:nvSpPr>
        <p:spPr>
          <a:xfrm>
            <a:off x="6883175" y="724983"/>
            <a:ext cx="5051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Измерение </a:t>
            </a:r>
            <a:r>
              <a:rPr lang="ru-RU" sz="2400" b="1" dirty="0" smtClean="0"/>
              <a:t>мощности </a:t>
            </a:r>
            <a:r>
              <a:rPr lang="ru-RU" sz="2400" b="1" dirty="0" err="1" smtClean="0"/>
              <a:t>амбиентного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эквивалента дозы</a:t>
            </a:r>
            <a:endParaRPr lang="ru-RU" sz="24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8BE1910-7123-8E48-9BCD-6128C43467E7}"/>
              </a:ext>
            </a:extLst>
          </p:cNvPr>
          <p:cNvSpPr/>
          <p:nvPr/>
        </p:nvSpPr>
        <p:spPr>
          <a:xfrm>
            <a:off x="202017" y="4769556"/>
            <a:ext cx="5880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ea typeface="+mj-ea"/>
                <a:cs typeface="+mj-cs"/>
              </a:rPr>
              <a:t>Мультисферный</a:t>
            </a:r>
            <a:r>
              <a:rPr lang="ru-RU" sz="2800" b="1" dirty="0" smtClean="0">
                <a:ea typeface="+mj-ea"/>
                <a:cs typeface="+mj-cs"/>
              </a:rPr>
              <a:t> спектрометр нейтронов</a:t>
            </a:r>
          </a:p>
          <a:p>
            <a:pPr algn="ctr"/>
            <a:r>
              <a:rPr lang="ru-RU" sz="2800" b="1" dirty="0" smtClean="0">
                <a:ea typeface="+mj-ea"/>
                <a:cs typeface="+mj-cs"/>
              </a:rPr>
              <a:t>МКС-АТ1117М с блоком БДКН-06</a:t>
            </a:r>
            <a:endParaRPr lang="ru-RU" sz="2800" b="1" dirty="0">
              <a:ea typeface="+mj-ea"/>
              <a:cs typeface="+mj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8BE1910-7123-8E48-9BCD-6128C43467E7}"/>
              </a:ext>
            </a:extLst>
          </p:cNvPr>
          <p:cNvSpPr/>
          <p:nvPr/>
        </p:nvSpPr>
        <p:spPr>
          <a:xfrm>
            <a:off x="6629515" y="4769556"/>
            <a:ext cx="5815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a typeface="+mj-ea"/>
                <a:cs typeface="+mj-cs"/>
              </a:rPr>
              <a:t>Дозиметр-радиометр</a:t>
            </a:r>
          </a:p>
          <a:p>
            <a:pPr algn="ctr"/>
            <a:r>
              <a:rPr lang="ru-RU" sz="2800" b="1" dirty="0" smtClean="0">
                <a:ea typeface="+mj-ea"/>
                <a:cs typeface="+mj-cs"/>
              </a:rPr>
              <a:t>МКС-АТ1117М с блоком БДКН-02</a:t>
            </a:r>
          </a:p>
          <a:p>
            <a:pPr algn="ctr"/>
            <a:r>
              <a:rPr lang="ru-RU" sz="2800" b="1" dirty="0" smtClean="0">
                <a:ea typeface="+mj-ea"/>
                <a:cs typeface="+mj-cs"/>
              </a:rPr>
              <a:t>(штатный прибор АО «ИРМ»)</a:t>
            </a:r>
            <a:endParaRPr lang="ru-RU" sz="2800" b="1" dirty="0"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162443" y="154379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pic>
        <p:nvPicPr>
          <p:cNvPr id="19" name="Рисунок 18"/>
          <p:cNvPicPr/>
          <p:nvPr/>
        </p:nvPicPr>
        <p:blipFill>
          <a:blip r:embed="rId5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878045" y="0"/>
            <a:ext cx="1028699" cy="49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1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8D093D50-FF9E-4539-BC0B-CA21801E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A338C-D577-41CD-9400-A5B94A252466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DCF9502-9B9E-7742-82C4-B2CF22385E86}"/>
              </a:ext>
            </a:extLst>
          </p:cNvPr>
          <p:cNvCxnSpPr>
            <a:cxnSpLocks/>
          </p:cNvCxnSpPr>
          <p:nvPr/>
        </p:nvCxnSpPr>
        <p:spPr>
          <a:xfrm flipH="1">
            <a:off x="508000" y="509978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751ECC-FA79-734F-A56E-CA3D7ECC9F3E}"/>
              </a:ext>
            </a:extLst>
          </p:cNvPr>
          <p:cNvSpPr txBox="1"/>
          <p:nvPr/>
        </p:nvSpPr>
        <p:spPr>
          <a:xfrm>
            <a:off x="759476" y="661431"/>
            <a:ext cx="10027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Измерение индивидуального эквивалента дозы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36F239B-18C9-A641-8A99-502818780C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6218" y="1603873"/>
            <a:ext cx="3239583" cy="3078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163" y="1704371"/>
            <a:ext cx="3188484" cy="2231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590" y="1704371"/>
            <a:ext cx="3712784" cy="253763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8BE1910-7123-8E48-9BCD-6128C43467E7}"/>
              </a:ext>
            </a:extLst>
          </p:cNvPr>
          <p:cNvSpPr/>
          <p:nvPr/>
        </p:nvSpPr>
        <p:spPr>
          <a:xfrm>
            <a:off x="9479681" y="4622805"/>
            <a:ext cx="1504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a typeface="+mj-ea"/>
                <a:cs typeface="+mj-cs"/>
              </a:rPr>
              <a:t>ТЛД</a:t>
            </a:r>
          </a:p>
          <a:p>
            <a:r>
              <a:rPr lang="ru-RU" sz="2800" b="1" dirty="0" smtClean="0">
                <a:ea typeface="+mj-ea"/>
                <a:cs typeface="+mj-cs"/>
              </a:rPr>
              <a:t>ДВГН-01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8BE1910-7123-8E48-9BCD-6128C43467E7}"/>
              </a:ext>
            </a:extLst>
          </p:cNvPr>
          <p:cNvSpPr/>
          <p:nvPr/>
        </p:nvSpPr>
        <p:spPr>
          <a:xfrm>
            <a:off x="5528290" y="4674589"/>
            <a:ext cx="1504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a typeface="+mj-ea"/>
                <a:cs typeface="+mj-cs"/>
              </a:rPr>
              <a:t>ТЛД</a:t>
            </a:r>
          </a:p>
          <a:p>
            <a:r>
              <a:rPr lang="en-US" sz="2800" b="1" dirty="0" err="1" smtClean="0">
                <a:ea typeface="+mj-ea"/>
                <a:cs typeface="+mj-cs"/>
              </a:rPr>
              <a:t>Harshaw</a:t>
            </a:r>
            <a:endParaRPr lang="ru-RU" sz="2800" b="1" dirty="0" smtClean="0">
              <a:ea typeface="+mj-ea"/>
              <a:cs typeface="+mj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8BE1910-7123-8E48-9BCD-6128C43467E7}"/>
              </a:ext>
            </a:extLst>
          </p:cNvPr>
          <p:cNvSpPr/>
          <p:nvPr/>
        </p:nvSpPr>
        <p:spPr>
          <a:xfrm>
            <a:off x="434873" y="4674589"/>
            <a:ext cx="39135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a typeface="+mj-ea"/>
                <a:cs typeface="+mj-cs"/>
              </a:rPr>
              <a:t>Схема размещения индивидуальных дозиметров на фантоме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174318" y="178130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pic>
        <p:nvPicPr>
          <p:cNvPr id="19" name="Рисунок 18"/>
          <p:cNvPicPr/>
          <p:nvPr/>
        </p:nvPicPr>
        <p:blipFill>
          <a:blip r:embed="rId6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889920" y="0"/>
            <a:ext cx="1028699" cy="49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036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E5BD6F-41F9-4125-AB3E-3CB05EFA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01" y="317117"/>
            <a:ext cx="113538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Измерения спектров нейтронного излучения</a:t>
            </a:r>
            <a:endParaRPr lang="ru-RU" sz="4000" b="1" dirty="0">
              <a:latin typeface="+mn-lt"/>
            </a:endParaRP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9035AF4B-EFF8-4B07-BF2E-5FE9DF60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z="2000" smtClean="0"/>
              <a:pPr/>
              <a:t>6</a:t>
            </a:fld>
            <a:endParaRPr lang="ru-RU" sz="200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5D4560B0-1DA0-3B4C-BAB1-D43CACAE972B}"/>
              </a:ext>
            </a:extLst>
          </p:cNvPr>
          <p:cNvCxnSpPr>
            <a:cxnSpLocks/>
          </p:cNvCxnSpPr>
          <p:nvPr/>
        </p:nvCxnSpPr>
        <p:spPr>
          <a:xfrm flipH="1">
            <a:off x="508000" y="495789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11FBFE6C-1FA4-4DD5-B028-A7583288C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03D36781-9D23-4501-B2CE-A06AF3BD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82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211E5F-A3E3-4122-B659-EEC1D57038B6}"/>
              </a:ext>
            </a:extLst>
          </p:cNvPr>
          <p:cNvSpPr/>
          <p:nvPr/>
        </p:nvSpPr>
        <p:spPr>
          <a:xfrm>
            <a:off x="508000" y="4842312"/>
            <a:ext cx="112205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Энергетическое распределение плотности потока нейтронного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излучения</a:t>
            </a: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рабочих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местах: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отм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8.05 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над крышкой бака аппарата, </a:t>
            </a:r>
            <a:endParaRPr lang="ru-RU" sz="28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у стекла в пультовой у </a:t>
            </a:r>
            <a:r>
              <a:rPr lang="ru-RU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ДИУРа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отм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3.9 (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технологический балкон),</a:t>
            </a:r>
            <a:b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935308-0E93-CD41-BEB6-7F863C27B98B}"/>
              </a:ext>
            </a:extLst>
          </p:cNvPr>
          <p:cNvSpPr txBox="1"/>
          <p:nvPr/>
        </p:nvSpPr>
        <p:spPr>
          <a:xfrm>
            <a:off x="143921" y="1087220"/>
            <a:ext cx="52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</a:t>
            </a:r>
            <a:r>
              <a:rPr lang="ru-RU" sz="2800" b="1" dirty="0" smtClean="0"/>
              <a:t>)   </a:t>
            </a:r>
            <a:endParaRPr lang="ru-RU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935308-0E93-CD41-BEB6-7F863C27B98B}"/>
              </a:ext>
            </a:extLst>
          </p:cNvPr>
          <p:cNvSpPr txBox="1"/>
          <p:nvPr/>
        </p:nvSpPr>
        <p:spPr>
          <a:xfrm>
            <a:off x="4199071" y="1160575"/>
            <a:ext cx="52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</a:t>
            </a:r>
            <a:r>
              <a:rPr lang="ru-RU" sz="2800" b="1" dirty="0" smtClean="0"/>
              <a:t>)   </a:t>
            </a:r>
            <a:endParaRPr lang="ru-RU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935308-0E93-CD41-BEB6-7F863C27B98B}"/>
              </a:ext>
            </a:extLst>
          </p:cNvPr>
          <p:cNvSpPr txBox="1"/>
          <p:nvPr/>
        </p:nvSpPr>
        <p:spPr>
          <a:xfrm>
            <a:off x="8088303" y="1140018"/>
            <a:ext cx="52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ru-RU" sz="2800" b="1" dirty="0" smtClean="0"/>
              <a:t>)   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" y="1641791"/>
            <a:ext cx="4055150" cy="3030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738" y="1641791"/>
            <a:ext cx="4049103" cy="3030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834" y="1641791"/>
            <a:ext cx="4018112" cy="30069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162443" y="154379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pic>
        <p:nvPicPr>
          <p:cNvPr id="23" name="Рисунок 22"/>
          <p:cNvPicPr/>
          <p:nvPr/>
        </p:nvPicPr>
        <p:blipFill>
          <a:blip r:embed="rId6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866170" y="0"/>
            <a:ext cx="1028699" cy="49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738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E5BD6F-41F9-4125-AB3E-3CB05EFA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03" y="360216"/>
            <a:ext cx="113538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Измерения спектров нейтронного излучения</a:t>
            </a:r>
            <a:endParaRPr lang="ru-RU" sz="4000" b="1" dirty="0">
              <a:latin typeface="+mn-lt"/>
            </a:endParaRP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9035AF4B-EFF8-4B07-BF2E-5FE9DF60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z="2000" smtClean="0"/>
              <a:pPr/>
              <a:t>7</a:t>
            </a:fld>
            <a:endParaRPr lang="ru-RU" sz="200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5D4560B0-1DA0-3B4C-BAB1-D43CACAE972B}"/>
              </a:ext>
            </a:extLst>
          </p:cNvPr>
          <p:cNvCxnSpPr>
            <a:cxnSpLocks/>
          </p:cNvCxnSpPr>
          <p:nvPr/>
        </p:nvCxnSpPr>
        <p:spPr>
          <a:xfrm flipH="1">
            <a:off x="508000" y="495789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11FBFE6C-1FA4-4DD5-B028-A7583288C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03D36781-9D23-4501-B2CE-A06AF3BD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82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211E5F-A3E3-4122-B659-EEC1D57038B6}"/>
              </a:ext>
            </a:extLst>
          </p:cNvPr>
          <p:cNvSpPr/>
          <p:nvPr/>
        </p:nvSpPr>
        <p:spPr>
          <a:xfrm>
            <a:off x="360194" y="4969251"/>
            <a:ext cx="115151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Энергетическое распределение плотности потока нейтронного излучения на рабочих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местах: </a:t>
            </a:r>
          </a:p>
          <a:p>
            <a:pPr algn="ctr">
              <a:spcAft>
                <a:spcPts val="0"/>
              </a:spcAft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отм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0.0 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напротив горизонтального экспериментального канала, </a:t>
            </a:r>
            <a:b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отм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0.0 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за биологической защитой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реактора (</a:t>
            </a:r>
            <a:r>
              <a:rPr lang="ru-RU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ремкоридор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935308-0E93-CD41-BEB6-7F863C27B98B}"/>
              </a:ext>
            </a:extLst>
          </p:cNvPr>
          <p:cNvSpPr txBox="1"/>
          <p:nvPr/>
        </p:nvSpPr>
        <p:spPr>
          <a:xfrm>
            <a:off x="5827703" y="1314702"/>
            <a:ext cx="52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</a:t>
            </a:r>
            <a:r>
              <a:rPr lang="ru-RU" sz="2800" b="1" dirty="0" smtClean="0"/>
              <a:t>)</a:t>
            </a:r>
            <a:r>
              <a:rPr lang="ru-RU" b="1" dirty="0" smtClean="0"/>
              <a:t>   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935308-0E93-CD41-BEB6-7F863C27B98B}"/>
              </a:ext>
            </a:extLst>
          </p:cNvPr>
          <p:cNvSpPr txBox="1"/>
          <p:nvPr/>
        </p:nvSpPr>
        <p:spPr>
          <a:xfrm>
            <a:off x="315930" y="1305904"/>
            <a:ext cx="52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</a:t>
            </a:r>
            <a:r>
              <a:rPr lang="ru-RU" sz="2800" b="1" dirty="0" smtClean="0"/>
              <a:t>)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56" y="1383480"/>
            <a:ext cx="4791607" cy="3585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1396383"/>
            <a:ext cx="4767317" cy="35728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233695" y="190006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pic>
        <p:nvPicPr>
          <p:cNvPr id="18" name="Рисунок 17"/>
          <p:cNvPicPr/>
          <p:nvPr/>
        </p:nvPicPr>
        <p:blipFill>
          <a:blip r:embed="rId5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878046" y="0"/>
            <a:ext cx="997280" cy="463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869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9035AF4B-EFF8-4B07-BF2E-5FE9DF60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z="2000" smtClean="0"/>
              <a:pPr/>
              <a:t>8</a:t>
            </a:fld>
            <a:endParaRPr lang="ru-RU" sz="200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5D4560B0-1DA0-3B4C-BAB1-D43CACAE972B}"/>
              </a:ext>
            </a:extLst>
          </p:cNvPr>
          <p:cNvCxnSpPr>
            <a:cxnSpLocks/>
          </p:cNvCxnSpPr>
          <p:nvPr/>
        </p:nvCxnSpPr>
        <p:spPr>
          <a:xfrm flipH="1">
            <a:off x="508000" y="509978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EAD4A350-E0D3-434F-B355-A7A4FC828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9452" y="548498"/>
            <a:ext cx="100528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Измеренные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и условно истинные значения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МАЭД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456848"/>
              </p:ext>
            </p:extLst>
          </p:nvPr>
        </p:nvGraphicFramePr>
        <p:xfrm>
          <a:off x="666218" y="1186921"/>
          <a:ext cx="10692739" cy="5577250"/>
        </p:xfrm>
        <a:graphic>
          <a:graphicData uri="http://schemas.openxmlformats.org/drawingml/2006/table">
            <a:tbl>
              <a:tblPr firstRow="1" firstCol="1" bandRow="1"/>
              <a:tblGrid>
                <a:gridCol w="1750673">
                  <a:extLst>
                    <a:ext uri="{9D8B030D-6E8A-4147-A177-3AD203B41FA5}">
                      <a16:colId xmlns:a16="http://schemas.microsoft.com/office/drawing/2014/main" xmlns="" val="2001935177"/>
                    </a:ext>
                  </a:extLst>
                </a:gridCol>
                <a:gridCol w="4130974">
                  <a:extLst>
                    <a:ext uri="{9D8B030D-6E8A-4147-A177-3AD203B41FA5}">
                      <a16:colId xmlns:a16="http://schemas.microsoft.com/office/drawing/2014/main" xmlns="" val="3359079262"/>
                    </a:ext>
                  </a:extLst>
                </a:gridCol>
                <a:gridCol w="2907534">
                  <a:extLst>
                    <a:ext uri="{9D8B030D-6E8A-4147-A177-3AD203B41FA5}">
                      <a16:colId xmlns:a16="http://schemas.microsoft.com/office/drawing/2014/main" xmlns="" val="449766485"/>
                    </a:ext>
                  </a:extLst>
                </a:gridCol>
                <a:gridCol w="1903558">
                  <a:extLst>
                    <a:ext uri="{9D8B030D-6E8A-4147-A177-3AD203B41FA5}">
                      <a16:colId xmlns:a16="http://schemas.microsoft.com/office/drawing/2014/main" xmlns="" val="3762324480"/>
                    </a:ext>
                  </a:extLst>
                </a:gridCol>
              </a:tblGrid>
              <a:tr h="797512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Место</a:t>
                      </a:r>
                    </a:p>
                    <a:p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измерений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Прибор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Измеренный МАЭД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мкЗв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Условно истинное значение МАЭД, </a:t>
                      </a:r>
                      <a:r>
                        <a:rPr lang="ru-RU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мкЗв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/ч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643464"/>
                  </a:ext>
                </a:extLst>
              </a:tr>
              <a:tr h="402218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Отм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8,05</a:t>
                      </a:r>
                    </a:p>
                    <a:p>
                      <a:pPr algn="l"/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Штатный прибор АО «ИРМ»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5309849"/>
                  </a:ext>
                </a:extLst>
              </a:tr>
              <a:tr h="402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Мультисферный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спектрометр со сферой 10дюймов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7016075"/>
                  </a:ext>
                </a:extLst>
              </a:tr>
              <a:tr h="402218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Отм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6,3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Штатный прибор АО «ИРМ»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5223023"/>
                  </a:ext>
                </a:extLst>
              </a:tr>
              <a:tr h="402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Мультисферный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спектрометр со сферой 10дюймов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0522266"/>
                  </a:ext>
                </a:extLst>
              </a:tr>
              <a:tr h="402218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Отм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3,9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Штатный прибор АО «ИРМ»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6276392"/>
                  </a:ext>
                </a:extLst>
              </a:tr>
              <a:tr h="402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Мультисферный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спектрометр со сферой 10дюймов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7080565"/>
                  </a:ext>
                </a:extLst>
              </a:tr>
              <a:tr h="402218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Отм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0,0 ГЭК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Штатный прибор АО «ИРМ»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02112"/>
                  </a:ext>
                </a:extLst>
              </a:tr>
              <a:tr h="402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Мультисферный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спектрометр со сферой 10дюймов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5952867"/>
                  </a:ext>
                </a:extLst>
              </a:tr>
              <a:tr h="402218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Отм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0,0 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Ремкоридор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Штатный прибор АО «ИРМ»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7857936"/>
                  </a:ext>
                </a:extLst>
              </a:tr>
              <a:tr h="402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Мультисферный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спектрометр со сферой 10дюймов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5250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198069" y="166255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854294" y="0"/>
            <a:ext cx="1028699" cy="49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646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9035AF4B-EFF8-4B07-BF2E-5FE9DF60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338C-D577-41CD-9400-A5B94A252466}" type="slidenum">
              <a:rPr lang="ru-RU" sz="2000" smtClean="0"/>
              <a:pPr/>
              <a:t>9</a:t>
            </a:fld>
            <a:endParaRPr lang="ru-RU" sz="20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0830B30-8EA2-964B-A3CD-BA34DB7DDD89}"/>
              </a:ext>
            </a:extLst>
          </p:cNvPr>
          <p:cNvCxnSpPr>
            <a:cxnSpLocks/>
          </p:cNvCxnSpPr>
          <p:nvPr/>
        </p:nvCxnSpPr>
        <p:spPr>
          <a:xfrm flipH="1">
            <a:off x="508000" y="509978"/>
            <a:ext cx="11684001" cy="0"/>
          </a:xfrm>
          <a:prstGeom prst="line">
            <a:avLst/>
          </a:prstGeom>
          <a:ln w="31750">
            <a:solidFill>
              <a:srgbClr val="DD156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37F6CFB-B0B9-D746-AFDE-5B0D3B609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964" y="1180662"/>
            <a:ext cx="7662683" cy="470981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86AAB9F-8CEC-9E48-AF6B-45A083BBB16E}"/>
              </a:ext>
            </a:extLst>
          </p:cNvPr>
          <p:cNvSpPr txBox="1"/>
          <p:nvPr/>
        </p:nvSpPr>
        <p:spPr>
          <a:xfrm>
            <a:off x="2810369" y="507003"/>
            <a:ext cx="74217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/>
              <a:t>Распределение плотности потока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935308-0E93-CD41-BEB6-7F863C27B98B}"/>
              </a:ext>
            </a:extLst>
          </p:cNvPr>
          <p:cNvSpPr txBox="1"/>
          <p:nvPr/>
        </p:nvSpPr>
        <p:spPr>
          <a:xfrm>
            <a:off x="327779" y="5890478"/>
            <a:ext cx="1156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а) </a:t>
            </a:r>
            <a:r>
              <a:rPr lang="ru-RU" sz="2400" b="1" dirty="0" smtClean="0"/>
              <a:t>отм.8.05 (Физ</a:t>
            </a:r>
            <a:r>
              <a:rPr lang="ru-RU" sz="2400" b="1" dirty="0"/>
              <a:t>. </a:t>
            </a:r>
            <a:r>
              <a:rPr lang="ru-RU" sz="2400" b="1" dirty="0" smtClean="0"/>
              <a:t>Зал); </a:t>
            </a:r>
            <a:r>
              <a:rPr lang="en-US" sz="2400" b="1" dirty="0" smtClean="0"/>
              <a:t>b</a:t>
            </a:r>
            <a:r>
              <a:rPr lang="ru-RU" sz="2400" b="1" dirty="0" smtClean="0"/>
              <a:t>) </a:t>
            </a:r>
            <a:r>
              <a:rPr lang="ru-RU" sz="2400" b="1" dirty="0"/>
              <a:t>Пультовая </a:t>
            </a:r>
            <a:r>
              <a:rPr lang="ru-RU" sz="2400" b="1" dirty="0" err="1"/>
              <a:t>ДИУРа</a:t>
            </a:r>
            <a:r>
              <a:rPr lang="ru-RU" sz="2400" b="1" dirty="0"/>
              <a:t>; </a:t>
            </a:r>
            <a:r>
              <a:rPr lang="en-US" sz="2400" b="1" dirty="0" smtClean="0"/>
              <a:t>c</a:t>
            </a:r>
            <a:r>
              <a:rPr lang="ru-RU" sz="2400" b="1" dirty="0" smtClean="0"/>
              <a:t>) </a:t>
            </a:r>
            <a:r>
              <a:rPr lang="ru-RU" sz="2400" b="1" dirty="0" err="1"/>
              <a:t>Отм</a:t>
            </a:r>
            <a:r>
              <a:rPr lang="ru-RU" sz="2400" b="1" dirty="0"/>
              <a:t>. 3.9, балкон; </a:t>
            </a:r>
            <a:endParaRPr lang="ru-RU" sz="2400" b="1" dirty="0" smtClean="0"/>
          </a:p>
          <a:p>
            <a:pPr algn="ctr"/>
            <a:r>
              <a:rPr lang="en-US" sz="2400" b="1" dirty="0" smtClean="0"/>
              <a:t>d</a:t>
            </a:r>
            <a:r>
              <a:rPr lang="ru-RU" sz="2400" b="1" dirty="0" smtClean="0"/>
              <a:t>) </a:t>
            </a:r>
            <a:r>
              <a:rPr lang="ru-RU" sz="2400" b="1" dirty="0"/>
              <a:t>Горизонтальный экспериментальный канал; </a:t>
            </a:r>
            <a:r>
              <a:rPr lang="en-US" sz="2400" b="1" dirty="0" smtClean="0"/>
              <a:t>e</a:t>
            </a:r>
            <a:r>
              <a:rPr lang="ru-RU" sz="2400" b="1" dirty="0" smtClean="0"/>
              <a:t>) </a:t>
            </a:r>
            <a:r>
              <a:rPr lang="ru-RU" sz="2400" b="1" dirty="0"/>
              <a:t>Рем. </a:t>
            </a:r>
            <a:r>
              <a:rPr lang="ru-RU" sz="2400" b="1" dirty="0" smtClean="0"/>
              <a:t>коридор   </a:t>
            </a:r>
            <a:endParaRPr 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783374-9425-4E49-A460-34F2BD4C23BD}"/>
              </a:ext>
            </a:extLst>
          </p:cNvPr>
          <p:cNvSpPr txBox="1"/>
          <p:nvPr/>
        </p:nvSpPr>
        <p:spPr>
          <a:xfrm>
            <a:off x="209944" y="154380"/>
            <a:ext cx="1047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ДОЗОВЫЕ НАГРУЗКИ ПЕРСОНАЛА ЗА СЧЕТ ОБЛУЧЕНИЯ НЕЙТРОННЫМ ИЗЛУЧЕНИЕМ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АО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"ИРМ"</a:t>
            </a:r>
            <a:endParaRPr lang="ru-RU" sz="1600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830543" y="0"/>
            <a:ext cx="1028699" cy="49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665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2167</Words>
  <Application>Microsoft Office PowerPoint</Application>
  <PresentationFormat>Произвольный</PresentationFormat>
  <Paragraphs>242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ДОЗОВЫЕ НАГРУЗКИ ПЕРСОНАЛА ЗА СЧЕТ ОБЛУЧЕНИЯ НЕЙТРОННЫМ ИЗЛУЧЕНИЕМ НА АО "ИРМ"</vt:lpstr>
      <vt:lpstr>Актуальность</vt:lpstr>
      <vt:lpstr>Цель и задачи</vt:lpstr>
      <vt:lpstr>Слайд 4</vt:lpstr>
      <vt:lpstr>Слайд 5</vt:lpstr>
      <vt:lpstr>Измерения спектров нейтронного излучения</vt:lpstr>
      <vt:lpstr>Измерения спектров нейтронного излучения</vt:lpstr>
      <vt:lpstr>Слайд 8</vt:lpstr>
      <vt:lpstr>Слайд 9</vt:lpstr>
      <vt:lpstr>Слайд 10</vt:lpstr>
      <vt:lpstr>Слайд 11</vt:lpstr>
      <vt:lpstr>Слайд 12</vt:lpstr>
      <vt:lpstr>Заключение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СИСТЕМЫ ИНДИВИДУАЛЬНОГО ДОЗИМЕТРИЧЕСКОГО КОНТРОЛЯ НЕЙТРОННОГО ИЗЛУЧЕНИЯ  НА ТЕРРИТОРИИ  АО «ИРМ».</dc:title>
  <dc:creator>Марина</dc:creator>
  <cp:lastModifiedBy>Romanova_ma</cp:lastModifiedBy>
  <cp:revision>99</cp:revision>
  <cp:lastPrinted>2021-06-17T10:34:41Z</cp:lastPrinted>
  <dcterms:created xsi:type="dcterms:W3CDTF">2020-01-23T18:34:46Z</dcterms:created>
  <dcterms:modified xsi:type="dcterms:W3CDTF">2021-09-22T10:19:14Z</dcterms:modified>
</cp:coreProperties>
</file>