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56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58" r:id="rId14"/>
  </p:sldIdLst>
  <p:sldSz cx="9180513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1">
          <p15:clr>
            <a:srgbClr val="A4A3A4"/>
          </p15:clr>
        </p15:guide>
        <p15:guide id="2" pos="3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7"/>
    <p:restoredTop sz="93209"/>
  </p:normalViewPr>
  <p:slideViewPr>
    <p:cSldViewPr>
      <p:cViewPr varScale="1">
        <p:scale>
          <a:sx n="157" d="100"/>
          <a:sy n="157" d="100"/>
        </p:scale>
        <p:origin x="224" y="160"/>
      </p:cViewPr>
      <p:guideLst>
        <p:guide orient="horz" pos="351"/>
        <p:guide pos="3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FAEF-D730-4546-AF8F-00C450D49C09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685800"/>
            <a:ext cx="6111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CB78E-F698-4249-AF83-C527C0BA9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3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B78E-F698-4249-AF83-C527C0BA95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2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B78E-F698-4249-AF83-C527C0BA958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85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B78E-F698-4249-AF83-C527C0BA958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2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CB78E-F698-4249-AF83-C527C0BA958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2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CB78E-F698-4249-AF83-C527C0BA958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5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539" y="1599299"/>
            <a:ext cx="7803436" cy="110354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7077" y="2917349"/>
            <a:ext cx="6426359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7649-EBD3-46F4-9261-B63AE6C7C845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C2F3-FA3F-4869-9C2E-C0295EEC2872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5872" y="206169"/>
            <a:ext cx="2065615" cy="439270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9026" y="206169"/>
            <a:ext cx="6043838" cy="439270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0D29-36FF-4734-AF00-60404BA1D101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A7E2-BBC7-45CA-8F80-E487A79145DA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197" y="3308236"/>
            <a:ext cx="7803436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197" y="2182054"/>
            <a:ext cx="7803436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78ED-1A26-4320-9A70-254F8ADB2EB3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9025" y="1201262"/>
            <a:ext cx="4054727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6761" y="1201262"/>
            <a:ext cx="4054727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E29-A8B8-44D1-BEE0-6CE9254DDEB6}" type="datetime1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9026" y="1152401"/>
            <a:ext cx="405632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9026" y="1632667"/>
            <a:ext cx="405632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3574" y="1152401"/>
            <a:ext cx="4057914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574" y="1632667"/>
            <a:ext cx="4057914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EC65-EAE5-452B-9DA4-12B2DEF25928}" type="datetime1">
              <a:rPr lang="ru-RU" smtClean="0"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D064-38C2-4D65-959C-E26A5DFF2356}" type="datetime1">
              <a:rPr lang="ru-RU" smtClean="0"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E44B-5D3F-4C05-A670-571D0787338B}" type="datetime1">
              <a:rPr lang="ru-RU" smtClean="0"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26" y="204977"/>
            <a:ext cx="3020326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9325" y="204977"/>
            <a:ext cx="5132162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9026" y="1077322"/>
            <a:ext cx="3020326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58CE-488E-42AB-BE85-F66E5972B763}" type="datetime1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445" y="3603784"/>
            <a:ext cx="5508308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9445" y="460007"/>
            <a:ext cx="5508308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9445" y="4029231"/>
            <a:ext cx="5508308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B0CC-F1AA-47E6-B7ED-7F5FA55CC628}" type="datetime1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26" y="206169"/>
            <a:ext cx="8262462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9026" y="1201262"/>
            <a:ext cx="8262462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9026" y="4771678"/>
            <a:ext cx="214212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6BC08-4B8C-42DA-BE0F-9F89FEA7C1C9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36676" y="4771678"/>
            <a:ext cx="2907162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79368" y="4771678"/>
            <a:ext cx="214212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2.jp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197" y="1710035"/>
            <a:ext cx="578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ХИМИЧЕСКОЙ УСТОЙЧИВОСТИ НОВЫХ БОРОСИЛИКАТНЫХ СТЕКОЛ, РАЗРАБАТЫВАЕМЫХ ДЛЯ ЭВАКУИРУЕМОГО ПЛАВИТЕЛЯ ОСТЕКЛОВЫВАНИЯ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994" y="3276788"/>
            <a:ext cx="5761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Шайдуллин Сергей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Инженер-технолог / аспирант</a:t>
            </a:r>
          </a:p>
        </p:txBody>
      </p:sp>
    </p:spTree>
    <p:extLst>
      <p:ext uri="{BB962C8B-B14F-4D97-AF65-F5344CB8AC3E}">
        <p14:creationId xmlns:p14="http://schemas.microsoft.com/office/powerpoint/2010/main" val="300592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792" y="1566019"/>
            <a:ext cx="3744416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1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</a:p>
          <a:p>
            <a:pPr>
              <a:lnSpc>
                <a:spcPct val="80000"/>
              </a:lnSpc>
            </a:pPr>
            <a:r>
              <a:rPr lang="ru-RU" sz="4100" b="1" dirty="0">
                <a:latin typeface="Arial" panose="020B0604020202020204" pitchFamily="34" charset="0"/>
                <a:cs typeface="Arial" panose="020B0604020202020204" pitchFamily="34" charset="0"/>
              </a:rPr>
              <a:t>за внимание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147" y="3798267"/>
            <a:ext cx="3042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Тел.: (35130) 3-74-85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Моб. тел.: +7-982-327-86-65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cpl@po-mayak.ru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www.po-mayak.ru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866" y="3203039"/>
            <a:ext cx="5077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Шайдуллин Сергей Минуллович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Инженер-технолог, ЦЗЛ / аспирант СТИ НИЯУ МИФИ</a:t>
            </a:r>
          </a:p>
        </p:txBody>
      </p:sp>
    </p:spTree>
    <p:extLst>
      <p:ext uri="{BB962C8B-B14F-4D97-AF65-F5344CB8AC3E}">
        <p14:creationId xmlns:p14="http://schemas.microsoft.com/office/powerpoint/2010/main" val="184613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4" y="333172"/>
            <a:ext cx="5738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ВАО от текущей переработки ОЯТ на РТ-1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428291" y="1205979"/>
            <a:ext cx="5539495" cy="1306739"/>
            <a:chOff x="3428291" y="1205979"/>
            <a:chExt cx="5539495" cy="1306739"/>
          </a:xfrm>
        </p:grpSpPr>
        <p:sp>
          <p:nvSpPr>
            <p:cNvPr id="31" name="Скругленный прямоугольник 30">
              <a:extLst>
                <a:ext uri="{FF2B5EF4-FFF2-40B4-BE49-F238E27FC236}">
                  <a16:creationId xmlns:a16="http://schemas.microsoft.com/office/drawing/2014/main" id="{BE74EF50-4D0D-F545-86D0-AEC07DBCF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291" y="1205979"/>
              <a:ext cx="5529659" cy="130673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3F84CDD-970B-2E40-8495-C8CB343C8062}"/>
                </a:ext>
              </a:extLst>
            </p:cNvPr>
            <p:cNvSpPr txBox="1"/>
            <p:nvPr/>
          </p:nvSpPr>
          <p:spPr>
            <a:xfrm>
              <a:off x="3438127" y="1277987"/>
              <a:ext cx="5529659" cy="1084513"/>
            </a:xfrm>
            <a:prstGeom prst="rect">
              <a:avLst/>
            </a:prstGeom>
            <a:noFill/>
          </p:spPr>
          <p:txBody>
            <a:bodyPr wrap="square" lIns="83424" tIns="41712" rIns="83424" bIns="41712" anchor="ctr">
              <a:spAutoFit/>
            </a:bodyPr>
            <a:lstStyle>
              <a:lvl1pPr marL="341313" indent="-341313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indent="0" algn="ctr">
                <a:spcAft>
                  <a:spcPts val="550"/>
                </a:spcAft>
                <a:defRPr/>
              </a:pPr>
              <a:r>
                <a:rPr kumimoji="0" lang="ru-RU" alt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Arial Unicode MS" panose="020B0604020202020204" pitchFamily="34" charset="-128"/>
                </a:rPr>
                <a:t>1977</a:t>
              </a:r>
              <a:r>
                <a:rPr kumimoji="0" lang="ru-RU" alt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– начало переработки ОЯТ</a:t>
              </a:r>
            </a:p>
            <a:p>
              <a:pPr algn="ctr">
                <a:spcAft>
                  <a:spcPts val="550"/>
                </a:spcAft>
                <a:defRPr/>
              </a:pPr>
              <a:r>
                <a:rPr kumimoji="0" lang="ru-RU" alt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Вывезено и переработано </a:t>
              </a:r>
              <a:br>
                <a:rPr kumimoji="0" lang="ru-RU" alt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kumimoji="0" lang="ru-RU" alt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свыше 6000 т ОЯТ</a:t>
              </a:r>
            </a:p>
          </p:txBody>
        </p:sp>
      </p:grpSp>
      <p:sp>
        <p:nvSpPr>
          <p:cNvPr id="9" name="Объект 2">
            <a:extLst>
              <a:ext uri="{FF2B5EF4-FFF2-40B4-BE49-F238E27FC236}">
                <a16:creationId xmlns:a16="http://schemas.microsoft.com/office/drawing/2014/main" id="{1EB1C04D-837B-3444-B0F0-AA9467C568DC}"/>
              </a:ext>
            </a:extLst>
          </p:cNvPr>
          <p:cNvSpPr txBox="1">
            <a:spLocks/>
          </p:cNvSpPr>
          <p:nvPr/>
        </p:nvSpPr>
        <p:spPr>
          <a:xfrm>
            <a:off x="125760" y="4461569"/>
            <a:ext cx="8889653" cy="7048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altLang="ru-RU" sz="2000" b="1" dirty="0">
                <a:solidFill>
                  <a:srgbClr val="C00000"/>
                </a:solidFill>
                <a:cs typeface="Arial" pitchFamily="34" charset="0"/>
              </a:rPr>
              <a:t>РТ-1 становится универсальным производством переработки ОЯТ широкой номенклатуры, в том числе, дефектного и некондиционного ОЯТ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69777" y="2595093"/>
            <a:ext cx="4300809" cy="936327"/>
            <a:chOff x="553637" y="2595093"/>
            <a:chExt cx="4185051" cy="936327"/>
          </a:xfrm>
        </p:grpSpPr>
        <p:sp>
          <p:nvSpPr>
            <p:cNvPr id="28" name="Скругленный прямоугольник 27"/>
            <p:cNvSpPr/>
            <p:nvPr/>
          </p:nvSpPr>
          <p:spPr bwMode="auto">
            <a:xfrm>
              <a:off x="553637" y="2595093"/>
              <a:ext cx="4185051" cy="93632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3"/>
                </a:spcBef>
              </a:pPr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Переработка ОЯТ отечественных </a:t>
              </a:r>
              <a:b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энергетических реакторов</a:t>
              </a:r>
              <a:endParaRPr lang="ru-RU" sz="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92" y="2844393"/>
              <a:ext cx="968435" cy="6658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1815083" y="3006179"/>
              <a:ext cx="2923605" cy="461948"/>
            </a:xfrm>
            <a:prstGeom prst="rect">
              <a:avLst/>
            </a:prstGeom>
            <a:noFill/>
          </p:spPr>
          <p:txBody>
            <a:bodyPr wrap="square" lIns="91723" tIns="45860" rIns="91723" bIns="45860">
              <a:spAutoFit/>
            </a:bodyPr>
            <a:lstStyle/>
            <a:p>
              <a:pPr>
                <a:spcBef>
                  <a:spcPts val="603"/>
                </a:spcBef>
              </a:pPr>
              <a:r>
                <a:rPr lang="ru-RU" sz="1200" dirty="0">
                  <a:latin typeface="Arial"/>
                </a:rPr>
                <a:t>ВВЭР-440, ВВЭР-1000, БН-600, </a:t>
              </a:r>
              <a:br>
                <a:rPr lang="ru-RU" sz="1200" dirty="0">
                  <a:latin typeface="Arial"/>
                </a:rPr>
              </a:br>
              <a:r>
                <a:rPr lang="ru-RU" sz="1200" dirty="0">
                  <a:latin typeface="Arial"/>
                </a:rPr>
                <a:t>БН-800, РБМК-1000, АМБ, ЭГП-6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34272" y="2583005"/>
            <a:ext cx="4233516" cy="948415"/>
            <a:chOff x="4853336" y="2583005"/>
            <a:chExt cx="4114452" cy="948415"/>
          </a:xfrm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4853336" y="2583005"/>
              <a:ext cx="4114452" cy="94841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Переработка ОЯТ отечественных и зарубежных исследовательских реакторов, ОЯТ транспортных судовых установок, проблемного ОЯТ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853336" y="3150195"/>
              <a:ext cx="4064650" cy="338855"/>
            </a:xfrm>
            <a:prstGeom prst="rect">
              <a:avLst/>
            </a:prstGeom>
          </p:spPr>
          <p:txBody>
            <a:bodyPr wrap="square" lIns="91738" tIns="45869" rIns="91738" bIns="45869">
              <a:spAutoFit/>
            </a:bodyPr>
            <a:lstStyle/>
            <a:p>
              <a:pPr algn="ctr"/>
              <a:r>
                <a:rPr lang="es-ES" sz="1600" dirty="0"/>
                <a:t>UC, UN, U-Zr, PuO</a:t>
              </a:r>
              <a:r>
                <a:rPr lang="es-ES" sz="1600" baseline="-25000" dirty="0"/>
                <a:t>2</a:t>
              </a:r>
              <a:r>
                <a:rPr lang="es-ES" sz="1600" dirty="0"/>
                <a:t>, </a:t>
              </a:r>
              <a:r>
                <a:rPr lang="es-ES" sz="1600" dirty="0" err="1"/>
                <a:t>Pu</a:t>
              </a:r>
              <a:r>
                <a:rPr lang="es-ES" sz="1600" baseline="-25000" dirty="0" err="1"/>
                <a:t>МЕТ</a:t>
              </a:r>
              <a:r>
                <a:rPr lang="ru-RU" sz="1600" dirty="0"/>
                <a:t>, </a:t>
              </a:r>
              <a:r>
                <a:rPr lang="es-ES" sz="1600" dirty="0"/>
                <a:t>U-Al, U-Be, U</a:t>
              </a:r>
              <a:r>
                <a:rPr lang="es-ES" sz="1600" baseline="-25000" dirty="0"/>
                <a:t>МЕТ</a:t>
              </a:r>
              <a:r>
                <a:rPr lang="es-ES" sz="1600" dirty="0"/>
                <a:t> 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34272" y="3582243"/>
            <a:ext cx="4233516" cy="912426"/>
            <a:chOff x="4853336" y="3582243"/>
            <a:chExt cx="4114452" cy="912426"/>
          </a:xfrm>
        </p:grpSpPr>
        <p:sp>
          <p:nvSpPr>
            <p:cNvPr id="24" name="Скругленный прямоугольник 23"/>
            <p:cNvSpPr/>
            <p:nvPr/>
          </p:nvSpPr>
          <p:spPr bwMode="auto">
            <a:xfrm>
              <a:off x="4853336" y="3582243"/>
              <a:ext cx="4114452" cy="91242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85725" lvl="0">
                <a:tabLst>
                  <a:tab pos="2871788" algn="l"/>
                  <a:tab pos="2957513" algn="l"/>
                  <a:tab pos="3230563" algn="l"/>
                </a:tabLst>
              </a:pPr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Переработка любого </a:t>
              </a:r>
              <a:b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запеналированного</a:t>
              </a:r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дефектного ОЯТ,  </a:t>
              </a:r>
              <a:b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российских, так и зарубежных </a:t>
              </a:r>
              <a:b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реакторов</a:t>
              </a:r>
            </a:p>
          </p:txBody>
        </p:sp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196" y="3654251"/>
              <a:ext cx="1029530" cy="7830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269776" y="3582242"/>
            <a:ext cx="4300810" cy="912425"/>
            <a:chOff x="269776" y="3582242"/>
            <a:chExt cx="4468912" cy="912425"/>
          </a:xfrm>
        </p:grpSpPr>
        <p:sp>
          <p:nvSpPr>
            <p:cNvPr id="15" name="Скругленный прямоугольник 14"/>
            <p:cNvSpPr/>
            <p:nvPr/>
          </p:nvSpPr>
          <p:spPr bwMode="auto">
            <a:xfrm>
              <a:off x="269776" y="3582242"/>
              <a:ext cx="4468912" cy="9124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3"/>
                </a:spcBef>
              </a:pPr>
              <a:endParaRPr lang="ru-RU" sz="1600" u="sng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16" name="Picture 34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10067" y="3654251"/>
              <a:ext cx="430181" cy="2700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28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18387" y="3654249"/>
              <a:ext cx="430181" cy="2700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35"/>
            <p:cNvPicPr preferRelativeResize="0"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12778" y="3652716"/>
              <a:ext cx="430181" cy="2700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Рисунок 28" descr="iВенгрияjpeg.jpeg"/>
            <p:cNvPicPr preferRelativeResize="0">
              <a:picLocks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92499" y="3654250"/>
              <a:ext cx="430181" cy="2700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3" descr="C:\Users\kkk\Desktop\Словакия.jpg"/>
            <p:cNvPicPr preferRelativeResize="0"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555" y="3649371"/>
              <a:ext cx="430181" cy="270000"/>
            </a:xfrm>
            <a:prstGeom prst="rect">
              <a:avLst/>
            </a:prstGeom>
            <a:noFill/>
            <a:effectLst>
              <a:outerShdw blurRad="292100" dist="139700" dir="2700000" algn="ctr" rotWithShape="0">
                <a:schemeClr val="tx1">
                  <a:alpha val="65000"/>
                </a:schemeClr>
              </a:outerShdw>
            </a:effectLst>
            <a:extLst/>
          </p:spPr>
        </p:pic>
        <p:pic>
          <p:nvPicPr>
            <p:cNvPr id="21" name="Рисунок 20" descr="iБолгария.jpeg"/>
            <p:cNvPicPr preferRelativeResize="0">
              <a:picLocks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88442" y="3654250"/>
              <a:ext cx="430181" cy="2700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" descr="C:\Users\kkk\Desktop\Армен1.jpg"/>
            <p:cNvPicPr preferRelativeResize="0"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567" y="3654250"/>
              <a:ext cx="430181" cy="270000"/>
            </a:xfrm>
            <a:prstGeom prst="rect">
              <a:avLst/>
            </a:prstGeom>
            <a:noFill/>
            <a:effectLst>
              <a:outerShdw blurRad="292100" dist="139700" dir="2700000" algn="ctr" rotWithShape="0">
                <a:schemeClr val="tx1">
                  <a:alpha val="65000"/>
                </a:schemeClr>
              </a:outerShdw>
            </a:effectLst>
            <a:extLst/>
          </p:spPr>
        </p:pic>
        <p:sp>
          <p:nvSpPr>
            <p:cNvPr id="23" name="Прямоугольник 22"/>
            <p:cNvSpPr/>
            <p:nvPr/>
          </p:nvSpPr>
          <p:spPr>
            <a:xfrm>
              <a:off x="269777" y="4035777"/>
              <a:ext cx="44689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Arial"/>
                </a:rPr>
                <a:t>ВВЭР-440, ВВЭР-1000,БН-350, КС-150</a:t>
              </a:r>
              <a:endParaRPr lang="ru-RU" sz="1600" dirty="0"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D1372A-F1AE-1B40-963F-63ABC747C7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9" y="1208089"/>
            <a:ext cx="2985255" cy="13067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3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4" y="333172"/>
            <a:ext cx="5738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Эксплуатация печей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остекловывания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ВАО</a:t>
            </a:r>
          </a:p>
        </p:txBody>
      </p:sp>
      <p:sp>
        <p:nvSpPr>
          <p:cNvPr id="52" name="Line 92">
            <a:extLst>
              <a:ext uri="{FF2B5EF4-FFF2-40B4-BE49-F238E27FC236}">
                <a16:creationId xmlns:a16="http://schemas.microsoft.com/office/drawing/2014/main" id="{0210ED75-6F64-5F4D-A5EA-8C007E748DCC}"/>
              </a:ext>
            </a:extLst>
          </p:cNvPr>
          <p:cNvSpPr>
            <a:spLocks noChangeShapeType="1"/>
          </p:cNvSpPr>
          <p:nvPr/>
        </p:nvSpPr>
        <p:spPr bwMode="black">
          <a:xfrm flipH="1">
            <a:off x="7884368" y="1106171"/>
            <a:ext cx="0" cy="1264865"/>
          </a:xfrm>
          <a:prstGeom prst="line">
            <a:avLst/>
          </a:prstGeom>
          <a:noFill/>
          <a:ln w="15875">
            <a:solidFill>
              <a:srgbClr val="0060A8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54" name="TextBox 73"/>
          <p:cNvSpPr txBox="1">
            <a:spLocks noChangeArrowheads="1"/>
          </p:cNvSpPr>
          <p:nvPr/>
        </p:nvSpPr>
        <p:spPr bwMode="auto">
          <a:xfrm>
            <a:off x="3748957" y="1109390"/>
            <a:ext cx="103906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3E87BD">
                    <a:lumMod val="75000"/>
                  </a:srgbClr>
                </a:solidFill>
              </a:rPr>
              <a:t>2001-2006</a:t>
            </a:r>
          </a:p>
        </p:txBody>
      </p:sp>
      <p:sp>
        <p:nvSpPr>
          <p:cNvPr id="55" name="TextBox 73"/>
          <p:cNvSpPr txBox="1">
            <a:spLocks noChangeArrowheads="1"/>
          </p:cNvSpPr>
          <p:nvPr/>
        </p:nvSpPr>
        <p:spPr bwMode="auto">
          <a:xfrm>
            <a:off x="611560" y="1125176"/>
            <a:ext cx="10390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2E658E"/>
                </a:solidFill>
              </a:rPr>
              <a:t>1987-1988</a:t>
            </a:r>
          </a:p>
        </p:txBody>
      </p:sp>
      <p:sp>
        <p:nvSpPr>
          <p:cNvPr id="56" name="TextBox 73"/>
          <p:cNvSpPr txBox="1">
            <a:spLocks noChangeArrowheads="1"/>
          </p:cNvSpPr>
          <p:nvPr/>
        </p:nvSpPr>
        <p:spPr bwMode="auto">
          <a:xfrm>
            <a:off x="2267744" y="1125175"/>
            <a:ext cx="103906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3E87BD">
                    <a:lumMod val="75000"/>
                  </a:srgbClr>
                </a:solidFill>
              </a:rPr>
              <a:t>1991-1997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85550" y="1433152"/>
            <a:ext cx="881697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27"/>
          <p:cNvSpPr txBox="1">
            <a:spLocks noChangeArrowheads="1"/>
          </p:cNvSpPr>
          <p:nvPr/>
        </p:nvSpPr>
        <p:spPr bwMode="auto">
          <a:xfrm>
            <a:off x="272947" y="1377150"/>
            <a:ext cx="1706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60A8"/>
                </a:solidFill>
              </a:rPr>
              <a:t>февраль-февраль</a:t>
            </a:r>
          </a:p>
        </p:txBody>
      </p:sp>
      <p:cxnSp>
        <p:nvCxnSpPr>
          <p:cNvPr id="59" name="Прямая со стрелкой 58"/>
          <p:cNvCxnSpPr/>
          <p:nvPr/>
        </p:nvCxnSpPr>
        <p:spPr>
          <a:xfrm flipV="1">
            <a:off x="158563" y="1649052"/>
            <a:ext cx="8913812" cy="9525"/>
          </a:xfrm>
          <a:prstGeom prst="straightConnector1">
            <a:avLst/>
          </a:prstGeom>
          <a:ln w="38100">
            <a:solidFill>
              <a:srgbClr val="0060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ine 92"/>
          <p:cNvSpPr>
            <a:spLocks noChangeShapeType="1"/>
          </p:cNvSpPr>
          <p:nvPr/>
        </p:nvSpPr>
        <p:spPr bwMode="black">
          <a:xfrm>
            <a:off x="310963" y="1137876"/>
            <a:ext cx="0" cy="1326164"/>
          </a:xfrm>
          <a:prstGeom prst="line">
            <a:avLst/>
          </a:prstGeom>
          <a:noFill/>
          <a:ln w="15875">
            <a:solidFill>
              <a:srgbClr val="0060A8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61" name="Line 92"/>
          <p:cNvSpPr>
            <a:spLocks noChangeShapeType="1"/>
          </p:cNvSpPr>
          <p:nvPr/>
        </p:nvSpPr>
        <p:spPr bwMode="black">
          <a:xfrm flipH="1">
            <a:off x="1979712" y="1137877"/>
            <a:ext cx="0" cy="1326164"/>
          </a:xfrm>
          <a:prstGeom prst="line">
            <a:avLst/>
          </a:prstGeom>
          <a:noFill/>
          <a:ln w="15875">
            <a:solidFill>
              <a:srgbClr val="0060A8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62" name="Line 92"/>
          <p:cNvSpPr>
            <a:spLocks noChangeShapeType="1"/>
          </p:cNvSpPr>
          <p:nvPr/>
        </p:nvSpPr>
        <p:spPr bwMode="black">
          <a:xfrm flipH="1">
            <a:off x="3553838" y="1106171"/>
            <a:ext cx="10050" cy="1357869"/>
          </a:xfrm>
          <a:prstGeom prst="line">
            <a:avLst/>
          </a:prstGeom>
          <a:noFill/>
          <a:ln w="15875">
            <a:solidFill>
              <a:srgbClr val="0060A8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63" name="Line 92"/>
          <p:cNvSpPr>
            <a:spLocks noChangeShapeType="1"/>
          </p:cNvSpPr>
          <p:nvPr/>
        </p:nvSpPr>
        <p:spPr bwMode="black">
          <a:xfrm>
            <a:off x="4932040" y="1061963"/>
            <a:ext cx="1" cy="1283863"/>
          </a:xfrm>
          <a:prstGeom prst="line">
            <a:avLst/>
          </a:prstGeom>
          <a:noFill/>
          <a:ln w="15875">
            <a:solidFill>
              <a:srgbClr val="0060A8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64" name="TextBox 73"/>
          <p:cNvSpPr txBox="1">
            <a:spLocks noChangeArrowheads="1"/>
          </p:cNvSpPr>
          <p:nvPr/>
        </p:nvSpPr>
        <p:spPr bwMode="auto">
          <a:xfrm>
            <a:off x="5117109" y="1109588"/>
            <a:ext cx="103906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3E87BD">
                    <a:lumMod val="75000"/>
                  </a:srgbClr>
                </a:solidFill>
              </a:rPr>
              <a:t>2006-2010</a:t>
            </a:r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black">
          <a:xfrm flipH="1">
            <a:off x="6318448" y="1091235"/>
            <a:ext cx="0" cy="1264865"/>
          </a:xfrm>
          <a:prstGeom prst="line">
            <a:avLst/>
          </a:prstGeom>
          <a:noFill/>
          <a:ln w="15875">
            <a:solidFill>
              <a:srgbClr val="0060A8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414142"/>
              </a:solidFill>
            </a:endParaRPr>
          </a:p>
        </p:txBody>
      </p:sp>
      <p:sp>
        <p:nvSpPr>
          <p:cNvPr id="66" name="TextBox 73"/>
          <p:cNvSpPr txBox="1">
            <a:spLocks noChangeArrowheads="1"/>
          </p:cNvSpPr>
          <p:nvPr/>
        </p:nvSpPr>
        <p:spPr bwMode="auto">
          <a:xfrm>
            <a:off x="6516216" y="1125175"/>
            <a:ext cx="1138453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3E87BD">
                    <a:lumMod val="75000"/>
                  </a:srgbClr>
                </a:solidFill>
              </a:rPr>
              <a:t>20</a:t>
            </a:r>
            <a:r>
              <a:rPr lang="ru-RU" sz="1400" dirty="0">
                <a:solidFill>
                  <a:srgbClr val="3E87BD">
                    <a:lumMod val="75000"/>
                  </a:srgbClr>
                </a:solidFill>
              </a:rPr>
              <a:t>16 - 2020</a:t>
            </a:r>
          </a:p>
        </p:txBody>
      </p:sp>
      <p:sp>
        <p:nvSpPr>
          <p:cNvPr id="67" name="Пятиугольник 66"/>
          <p:cNvSpPr/>
          <p:nvPr/>
        </p:nvSpPr>
        <p:spPr>
          <a:xfrm>
            <a:off x="292706" y="1782043"/>
            <a:ext cx="2191062" cy="74951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414142"/>
              </a:solidFill>
            </a:endParaRPr>
          </a:p>
        </p:txBody>
      </p:sp>
      <p:sp>
        <p:nvSpPr>
          <p:cNvPr id="68" name="Пятиугольник 67"/>
          <p:cNvSpPr/>
          <p:nvPr/>
        </p:nvSpPr>
        <p:spPr>
          <a:xfrm>
            <a:off x="1944295" y="1782043"/>
            <a:ext cx="2149701" cy="74951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fontAlgn="ctr">
              <a:buFont typeface="Arial" pitchFamily="34" charset="0"/>
              <a:buChar char="•"/>
            </a:pPr>
            <a:endParaRPr lang="ru-RU" sz="1000" b="1" dirty="0">
              <a:solidFill>
                <a:srgbClr val="41414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6282" y="1925874"/>
            <a:ext cx="174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60A8"/>
                </a:solidFill>
              </a:rPr>
              <a:t>ЭП-500/2</a:t>
            </a:r>
          </a:p>
        </p:txBody>
      </p:sp>
      <p:sp>
        <p:nvSpPr>
          <p:cNvPr id="70" name="TextBox 27"/>
          <p:cNvSpPr txBox="1">
            <a:spLocks noChangeArrowheads="1"/>
          </p:cNvSpPr>
          <p:nvPr/>
        </p:nvSpPr>
        <p:spPr bwMode="auto">
          <a:xfrm>
            <a:off x="2081686" y="1377150"/>
            <a:ext cx="14101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60A8"/>
                </a:solidFill>
              </a:rPr>
              <a:t>январь-январь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846847" y="1925875"/>
            <a:ext cx="181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3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ЭП-500/1-р</a:t>
            </a:r>
          </a:p>
        </p:txBody>
      </p:sp>
      <p:sp>
        <p:nvSpPr>
          <p:cNvPr id="72" name="TextBox 27"/>
          <p:cNvSpPr txBox="1">
            <a:spLocks noChangeArrowheads="1"/>
          </p:cNvSpPr>
          <p:nvPr/>
        </p:nvSpPr>
        <p:spPr bwMode="auto">
          <a:xfrm>
            <a:off x="3636825" y="1377150"/>
            <a:ext cx="12939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0060A8"/>
                </a:solidFill>
              </a:rPr>
              <a:t>июнь-февраль</a:t>
            </a:r>
          </a:p>
        </p:txBody>
      </p:sp>
      <p:sp>
        <p:nvSpPr>
          <p:cNvPr id="73" name="TextBox 27"/>
          <p:cNvSpPr txBox="1">
            <a:spLocks noChangeArrowheads="1"/>
          </p:cNvSpPr>
          <p:nvPr/>
        </p:nvSpPr>
        <p:spPr bwMode="auto">
          <a:xfrm>
            <a:off x="4997250" y="1377150"/>
            <a:ext cx="1332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0060A8"/>
                </a:solidFill>
              </a:rPr>
              <a:t>декабрь-август</a:t>
            </a:r>
          </a:p>
        </p:txBody>
      </p:sp>
      <p:sp>
        <p:nvSpPr>
          <p:cNvPr id="74" name="TextBox 27"/>
          <p:cNvSpPr txBox="1">
            <a:spLocks noChangeArrowheads="1"/>
          </p:cNvSpPr>
          <p:nvPr/>
        </p:nvSpPr>
        <p:spPr bwMode="auto">
          <a:xfrm>
            <a:off x="6341244" y="1377150"/>
            <a:ext cx="1517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60A8"/>
                </a:solidFill>
              </a:rPr>
              <a:t>декабрь-декабрь</a:t>
            </a:r>
          </a:p>
        </p:txBody>
      </p:sp>
      <p:sp>
        <p:nvSpPr>
          <p:cNvPr id="75" name="Пятиугольник 74"/>
          <p:cNvSpPr/>
          <p:nvPr/>
        </p:nvSpPr>
        <p:spPr>
          <a:xfrm>
            <a:off x="3563888" y="1782043"/>
            <a:ext cx="1898260" cy="74951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414142"/>
              </a:solidFill>
            </a:endParaRPr>
          </a:p>
        </p:txBody>
      </p:sp>
      <p:sp>
        <p:nvSpPr>
          <p:cNvPr id="76" name="Пятиугольник 75"/>
          <p:cNvSpPr/>
          <p:nvPr/>
        </p:nvSpPr>
        <p:spPr>
          <a:xfrm>
            <a:off x="4932040" y="1781863"/>
            <a:ext cx="1918165" cy="74969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fontAlgn="ctr">
              <a:buFont typeface="Arial" pitchFamily="34" charset="0"/>
              <a:buChar char="•"/>
            </a:pPr>
            <a:endParaRPr lang="ru-RU" sz="1000" b="1" dirty="0">
              <a:solidFill>
                <a:srgbClr val="41414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66595" y="1925876"/>
            <a:ext cx="174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ЭП-500/4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358709" y="1927496"/>
            <a:ext cx="174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300" b="1" dirty="0">
                <a:solidFill>
                  <a:srgbClr val="0060A8"/>
                </a:solidFill>
              </a:rPr>
              <a:t>ЭП-500/3</a:t>
            </a:r>
          </a:p>
        </p:txBody>
      </p:sp>
      <p:sp>
        <p:nvSpPr>
          <p:cNvPr id="79" name="Пятиугольник 78"/>
          <p:cNvSpPr/>
          <p:nvPr/>
        </p:nvSpPr>
        <p:spPr>
          <a:xfrm>
            <a:off x="292705" y="2574312"/>
            <a:ext cx="3230129" cy="24482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414142"/>
              </a:solidFill>
            </a:endParaRPr>
          </a:p>
        </p:txBody>
      </p:sp>
      <p:sp>
        <p:nvSpPr>
          <p:cNvPr id="80" name="Пятиугольник 79"/>
          <p:cNvSpPr/>
          <p:nvPr/>
        </p:nvSpPr>
        <p:spPr>
          <a:xfrm>
            <a:off x="1944295" y="2574310"/>
            <a:ext cx="3059753" cy="2448271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fontAlgn="ctr">
              <a:buFont typeface="Arial" pitchFamily="34" charset="0"/>
              <a:buChar char="•"/>
            </a:pPr>
            <a:endParaRPr lang="ru-RU" sz="1000" b="1" dirty="0">
              <a:solidFill>
                <a:srgbClr val="414142"/>
              </a:solidFill>
            </a:endParaRPr>
          </a:p>
        </p:txBody>
      </p:sp>
      <p:sp>
        <p:nvSpPr>
          <p:cNvPr id="81" name="Пятиугольник 80"/>
          <p:cNvSpPr/>
          <p:nvPr/>
        </p:nvSpPr>
        <p:spPr>
          <a:xfrm>
            <a:off x="3567294" y="2574312"/>
            <a:ext cx="3297977" cy="24482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414142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932040" y="2574131"/>
            <a:ext cx="1395852" cy="2448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292705" y="2775233"/>
            <a:ext cx="1449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0A8"/>
                </a:solidFill>
              </a:rPr>
              <a:t>1 тыс. м</a:t>
            </a:r>
            <a:r>
              <a:rPr lang="ru-RU" b="1" baseline="30000" dirty="0">
                <a:solidFill>
                  <a:srgbClr val="0060A8"/>
                </a:solidFill>
              </a:rPr>
              <a:t>3</a:t>
            </a:r>
            <a:r>
              <a:rPr lang="ru-RU" b="1" dirty="0">
                <a:solidFill>
                  <a:srgbClr val="0060A8"/>
                </a:solidFill>
              </a:rPr>
              <a:t> ВАО</a:t>
            </a:r>
          </a:p>
          <a:p>
            <a:endParaRPr lang="ru-RU" b="1" dirty="0">
              <a:solidFill>
                <a:srgbClr val="0060A8"/>
              </a:solidFill>
            </a:endParaRPr>
          </a:p>
          <a:p>
            <a:r>
              <a:rPr lang="ru-RU" b="1" dirty="0">
                <a:solidFill>
                  <a:srgbClr val="0060A8"/>
                </a:solidFill>
              </a:rPr>
              <a:t>162 т стекла</a:t>
            </a:r>
          </a:p>
          <a:p>
            <a:endParaRPr lang="ru-RU" b="1" dirty="0">
              <a:solidFill>
                <a:srgbClr val="0060A8"/>
              </a:solidFill>
            </a:endParaRPr>
          </a:p>
          <a:p>
            <a:r>
              <a:rPr lang="ru-RU" b="1" dirty="0">
                <a:solidFill>
                  <a:srgbClr val="0060A8"/>
                </a:solidFill>
              </a:rPr>
              <a:t>4 млн. Ки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508816" y="2773133"/>
            <a:ext cx="1534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0A8"/>
                </a:solidFill>
              </a:rPr>
              <a:t>8</a:t>
            </a:r>
            <a:r>
              <a:rPr lang="ru-RU" b="1" dirty="0">
                <a:solidFill>
                  <a:srgbClr val="0060A8"/>
                </a:solidFill>
              </a:rPr>
              <a:t> тыс. м</a:t>
            </a:r>
            <a:r>
              <a:rPr lang="ru-RU" b="1" baseline="30000" dirty="0">
                <a:solidFill>
                  <a:srgbClr val="0060A8"/>
                </a:solidFill>
              </a:rPr>
              <a:t>3</a:t>
            </a:r>
            <a:r>
              <a:rPr lang="ru-RU" b="1" dirty="0">
                <a:solidFill>
                  <a:srgbClr val="0060A8"/>
                </a:solidFill>
              </a:rPr>
              <a:t> </a:t>
            </a:r>
            <a:br>
              <a:rPr lang="ru-RU" b="1" dirty="0">
                <a:solidFill>
                  <a:srgbClr val="0060A8"/>
                </a:solidFill>
              </a:rPr>
            </a:br>
            <a:r>
              <a:rPr lang="ru-RU" b="1" dirty="0">
                <a:solidFill>
                  <a:srgbClr val="0060A8"/>
                </a:solidFill>
              </a:rPr>
              <a:t>ВАО</a:t>
            </a:r>
          </a:p>
          <a:p>
            <a:endParaRPr lang="ru-RU" b="1" dirty="0">
              <a:solidFill>
                <a:srgbClr val="0060A8"/>
              </a:solidFill>
            </a:endParaRPr>
          </a:p>
          <a:p>
            <a:r>
              <a:rPr lang="ru-RU" b="1" dirty="0">
                <a:solidFill>
                  <a:srgbClr val="0060A8"/>
                </a:solidFill>
              </a:rPr>
              <a:t>1</a:t>
            </a:r>
            <a:r>
              <a:rPr lang="en-US" b="1" dirty="0">
                <a:solidFill>
                  <a:srgbClr val="0060A8"/>
                </a:solidFill>
              </a:rPr>
              <a:t>800</a:t>
            </a:r>
            <a:r>
              <a:rPr lang="ru-RU" b="1" dirty="0">
                <a:solidFill>
                  <a:srgbClr val="0060A8"/>
                </a:solidFill>
              </a:rPr>
              <a:t> т стекла</a:t>
            </a:r>
          </a:p>
          <a:p>
            <a:endParaRPr lang="ru-RU" b="1" dirty="0">
              <a:solidFill>
                <a:srgbClr val="0060A8"/>
              </a:solidFill>
            </a:endParaRPr>
          </a:p>
          <a:p>
            <a:r>
              <a:rPr lang="en-US" b="1" dirty="0">
                <a:solidFill>
                  <a:srgbClr val="0060A8"/>
                </a:solidFill>
              </a:rPr>
              <a:t>175</a:t>
            </a:r>
            <a:r>
              <a:rPr lang="ru-RU" b="1" dirty="0">
                <a:solidFill>
                  <a:srgbClr val="0060A8"/>
                </a:solidFill>
              </a:rPr>
              <a:t> млн. Ки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912656" y="2770071"/>
            <a:ext cx="15029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8,1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тыс. м</a:t>
            </a:r>
            <a:r>
              <a:rPr lang="ru-RU" b="1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ВАО</a:t>
            </a:r>
          </a:p>
          <a:p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040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 стекла</a:t>
            </a:r>
          </a:p>
          <a:p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182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млн. Ки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967221" y="2775232"/>
            <a:ext cx="15068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11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 тыс. м</a:t>
            </a:r>
            <a:r>
              <a:rPr lang="ru-RU" b="1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ВАО</a:t>
            </a:r>
          </a:p>
          <a:p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2200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 стекла</a:t>
            </a:r>
          </a:p>
          <a:p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282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млн. Ки</a:t>
            </a:r>
          </a:p>
        </p:txBody>
      </p:sp>
      <p:sp>
        <p:nvSpPr>
          <p:cNvPr id="87" name="Пятиугольник 86">
            <a:extLst>
              <a:ext uri="{FF2B5EF4-FFF2-40B4-BE49-F238E27FC236}">
                <a16:creationId xmlns:a16="http://schemas.microsoft.com/office/drawing/2014/main" id="{B841A4EB-3AA0-144B-B6C6-5CF2953A7B18}"/>
              </a:ext>
            </a:extLst>
          </p:cNvPr>
          <p:cNvSpPr/>
          <p:nvPr/>
        </p:nvSpPr>
        <p:spPr>
          <a:xfrm>
            <a:off x="6327892" y="1776702"/>
            <a:ext cx="2225524" cy="75485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41414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03527" y="1926059"/>
            <a:ext cx="160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60A8"/>
                </a:solidFill>
              </a:rPr>
              <a:t>ЭП-500/5</a:t>
            </a:r>
          </a:p>
        </p:txBody>
      </p:sp>
      <p:sp>
        <p:nvSpPr>
          <p:cNvPr id="89" name="Пятиугольник 88"/>
          <p:cNvSpPr/>
          <p:nvPr/>
        </p:nvSpPr>
        <p:spPr>
          <a:xfrm>
            <a:off x="7883097" y="1781863"/>
            <a:ext cx="1260902" cy="74969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endParaRPr lang="ru-RU" sz="1000" b="1" dirty="0">
              <a:solidFill>
                <a:srgbClr val="414142"/>
              </a:solidFill>
            </a:endParaRPr>
          </a:p>
        </p:txBody>
      </p:sp>
      <p:sp>
        <p:nvSpPr>
          <p:cNvPr id="90" name="TextBox 73">
            <a:extLst>
              <a:ext uri="{FF2B5EF4-FFF2-40B4-BE49-F238E27FC236}">
                <a16:creationId xmlns:a16="http://schemas.microsoft.com/office/drawing/2014/main" id="{FB947971-8301-F640-AFC9-D247156C7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9720" y="1122958"/>
            <a:ext cx="920445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3E87BD">
                    <a:lumMod val="75000"/>
                  </a:srgbClr>
                </a:solidFill>
              </a:rPr>
              <a:t>20</a:t>
            </a:r>
            <a:r>
              <a:rPr lang="ru-RU" sz="1400" dirty="0">
                <a:solidFill>
                  <a:srgbClr val="3E87BD">
                    <a:lumMod val="75000"/>
                  </a:srgbClr>
                </a:solidFill>
              </a:rPr>
              <a:t>23 - …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70FBF16-8D65-9F4C-A969-24C77DFBC39F}"/>
              </a:ext>
            </a:extLst>
          </p:cNvPr>
          <p:cNvSpPr txBox="1"/>
          <p:nvPr/>
        </p:nvSpPr>
        <p:spPr>
          <a:xfrm>
            <a:off x="7679049" y="1957997"/>
            <a:ext cx="154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000" b="1" dirty="0">
                <a:solidFill>
                  <a:srgbClr val="0060A8"/>
                </a:solidFill>
              </a:rPr>
              <a:t>ЭП-500/6</a:t>
            </a:r>
          </a:p>
        </p:txBody>
      </p:sp>
      <p:sp>
        <p:nvSpPr>
          <p:cNvPr id="92" name="Пятиугольник 91">
            <a:extLst>
              <a:ext uri="{FF2B5EF4-FFF2-40B4-BE49-F238E27FC236}">
                <a16:creationId xmlns:a16="http://schemas.microsoft.com/office/drawing/2014/main" id="{87BEC83A-57EC-0342-A607-1D916B7160C3}"/>
              </a:ext>
            </a:extLst>
          </p:cNvPr>
          <p:cNvSpPr/>
          <p:nvPr/>
        </p:nvSpPr>
        <p:spPr>
          <a:xfrm>
            <a:off x="6325219" y="2574311"/>
            <a:ext cx="2793959" cy="244827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414142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327304" y="2775232"/>
            <a:ext cx="1534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0A8"/>
                </a:solidFill>
              </a:rPr>
              <a:t>6,</a:t>
            </a:r>
            <a:r>
              <a:rPr lang="ru-RU" b="1" dirty="0">
                <a:solidFill>
                  <a:srgbClr val="0060A8"/>
                </a:solidFill>
              </a:rPr>
              <a:t>6 тыс. м</a:t>
            </a:r>
            <a:r>
              <a:rPr lang="ru-RU" b="1" baseline="30000" dirty="0">
                <a:solidFill>
                  <a:srgbClr val="0060A8"/>
                </a:solidFill>
              </a:rPr>
              <a:t>3</a:t>
            </a:r>
            <a:r>
              <a:rPr lang="ru-RU" b="1" dirty="0">
                <a:solidFill>
                  <a:srgbClr val="0060A8"/>
                </a:solidFill>
              </a:rPr>
              <a:t> ВАО</a:t>
            </a:r>
          </a:p>
          <a:p>
            <a:endParaRPr lang="ru-RU" b="1" dirty="0">
              <a:solidFill>
                <a:srgbClr val="0060A8"/>
              </a:solidFill>
            </a:endParaRPr>
          </a:p>
          <a:p>
            <a:r>
              <a:rPr lang="ru-RU" b="1" dirty="0">
                <a:solidFill>
                  <a:srgbClr val="0060A8"/>
                </a:solidFill>
              </a:rPr>
              <a:t>1</a:t>
            </a:r>
            <a:r>
              <a:rPr lang="en-US" b="1" dirty="0">
                <a:solidFill>
                  <a:srgbClr val="0060A8"/>
                </a:solidFill>
              </a:rPr>
              <a:t>500</a:t>
            </a:r>
            <a:r>
              <a:rPr lang="ru-RU" b="1" dirty="0">
                <a:solidFill>
                  <a:srgbClr val="0060A8"/>
                </a:solidFill>
              </a:rPr>
              <a:t> т</a:t>
            </a:r>
            <a:r>
              <a:rPr lang="en-US" b="1" dirty="0">
                <a:solidFill>
                  <a:srgbClr val="0060A8"/>
                </a:solidFill>
              </a:rPr>
              <a:t> </a:t>
            </a:r>
            <a:r>
              <a:rPr lang="ru-RU" b="1" dirty="0">
                <a:solidFill>
                  <a:srgbClr val="0060A8"/>
                </a:solidFill>
              </a:rPr>
              <a:t>стекла</a:t>
            </a:r>
          </a:p>
          <a:p>
            <a:endParaRPr lang="ru-RU" b="1" dirty="0">
              <a:solidFill>
                <a:srgbClr val="0060A8"/>
              </a:solidFill>
            </a:endParaRPr>
          </a:p>
          <a:p>
            <a:r>
              <a:rPr lang="en-US" b="1" dirty="0">
                <a:solidFill>
                  <a:srgbClr val="0060A8"/>
                </a:solidFill>
              </a:rPr>
              <a:t>1</a:t>
            </a:r>
            <a:r>
              <a:rPr lang="ru-RU" b="1" dirty="0">
                <a:solidFill>
                  <a:srgbClr val="0060A8"/>
                </a:solidFill>
              </a:rPr>
              <a:t>67 млн. Ки</a:t>
            </a:r>
          </a:p>
        </p:txBody>
      </p:sp>
      <p:sp>
        <p:nvSpPr>
          <p:cNvPr id="94" name="Пятиугольник 93"/>
          <p:cNvSpPr/>
          <p:nvPr/>
        </p:nvSpPr>
        <p:spPr>
          <a:xfrm>
            <a:off x="7883097" y="2574131"/>
            <a:ext cx="1260903" cy="2451334"/>
          </a:xfrm>
          <a:prstGeom prst="homePlate">
            <a:avLst>
              <a:gd name="adj" fmla="val 2831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endParaRPr lang="ru-RU" sz="1000" b="1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8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4" y="333172"/>
            <a:ext cx="5738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Неэвакуируемая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печь прямого электрического нагрева типа ЭП-500  для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остекловывания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ВАО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72" y="1470071"/>
            <a:ext cx="4214567" cy="250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248" y="3870275"/>
            <a:ext cx="331795" cy="101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92280" y="4151917"/>
            <a:ext cx="1119561" cy="5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046"/>
            <a:r>
              <a:rPr lang="ru-RU" sz="1603" b="1" dirty="0">
                <a:solidFill>
                  <a:srgbClr val="0060A8"/>
                </a:solidFill>
              </a:rPr>
              <a:t>Расплав стекла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637635"/>
              </p:ext>
            </p:extLst>
          </p:nvPr>
        </p:nvGraphicFramePr>
        <p:xfrm>
          <a:off x="485800" y="2646139"/>
          <a:ext cx="4248472" cy="223224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690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783"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84" marR="19084" marT="0" marB="0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84" marR="19084" marT="0" marB="0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913"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 исходного раствора, л/ч.</a:t>
                      </a:r>
                    </a:p>
                  </a:txBody>
                  <a:tcPr marL="19084" marR="19084" marT="0" marB="0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84" marR="19084" marT="0" marB="0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62"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Производительность по стеклу, т/год.</a:t>
                      </a:r>
                    </a:p>
                  </a:txBody>
                  <a:tcPr marL="19084" marR="19084" marT="0" marB="0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47625" algn="dec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84" marR="19084" marT="0" marB="0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53"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Полный вес, т</a:t>
                      </a:r>
                    </a:p>
                  </a:txBody>
                  <a:tcPr marL="19084" marR="19084" marT="0" marB="0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84" marR="19084" marT="0" marB="0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60A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Проектный срок эксплуатации, лет</a:t>
                      </a:r>
                    </a:p>
                  </a:txBody>
                  <a:tcPr marL="19084" marR="19084" marT="0" marB="0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60A8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9084" marR="19084" marT="0" marB="0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49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60A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стекла </a:t>
                      </a:r>
                    </a:p>
                  </a:txBody>
                  <a:tcPr marL="19084" marR="19084" marT="0" marB="0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60A8"/>
                          </a:solidFill>
                          <a:latin typeface="Arial" pitchFamily="34" charset="0"/>
                          <a:cs typeface="Arial" pitchFamily="34" charset="0"/>
                        </a:rPr>
                        <a:t>алюмо-фосфатное </a:t>
                      </a:r>
                    </a:p>
                  </a:txBody>
                  <a:tcPr marL="19084" marR="19084" marT="0" marB="0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25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60A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Дозировка ВАО</a:t>
                      </a:r>
                      <a:r>
                        <a:rPr lang="ru-RU" sz="1200" baseline="0" dirty="0">
                          <a:solidFill>
                            <a:srgbClr val="0060A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флюса</a:t>
                      </a:r>
                      <a:endParaRPr lang="ru-RU" sz="1200" dirty="0">
                        <a:solidFill>
                          <a:srgbClr val="0060A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84" marR="19084" marT="0" marB="0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60A8"/>
                          </a:solidFill>
                          <a:latin typeface="Arial" pitchFamily="34" charset="0"/>
                          <a:cs typeface="Arial" pitchFamily="34" charset="0"/>
                        </a:rPr>
                        <a:t>жидкая</a:t>
                      </a:r>
                    </a:p>
                  </a:txBody>
                  <a:tcPr marL="19084" marR="19084" marT="0" marB="0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 bwMode="auto">
          <a:xfrm>
            <a:off x="8367146" y="3438227"/>
            <a:ext cx="0" cy="418422"/>
          </a:xfrm>
          <a:prstGeom prst="straightConnector1">
            <a:avLst/>
          </a:prstGeom>
          <a:noFill/>
          <a:ln w="31750" cap="flat" cmpd="sng" algn="ctr">
            <a:solidFill>
              <a:srgbClr val="0060A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85800" y="1476588"/>
            <a:ext cx="4032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6046"/>
            <a: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сливные устройства; 2 – молибденовые электроды; 3 – </a:t>
            </a:r>
            <a:r>
              <a:rPr lang="ru-RU" sz="1400" dirty="0" err="1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переточное</a:t>
            </a:r>
            <a: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окно; 4 – питатели; </a:t>
            </a:r>
            <a:b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свод; 6 – газоход; 7 – </a:t>
            </a:r>
            <a:r>
              <a:rPr lang="ru-RU" sz="1400" dirty="0" err="1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водоохлаждаемые</a:t>
            </a:r>
            <a: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токоподводы</a:t>
            </a:r>
            <a: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8 – </a:t>
            </a:r>
            <a:r>
              <a:rPr lang="ru-RU" sz="1400" dirty="0" err="1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бакоровая</a:t>
            </a:r>
            <a: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кладка; </a:t>
            </a:r>
            <a:b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шамотная кладка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5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4" y="333172"/>
            <a:ext cx="5738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 / Альтернативные решения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87604"/>
              </p:ext>
            </p:extLst>
          </p:nvPr>
        </p:nvGraphicFramePr>
        <p:xfrm>
          <a:off x="335127" y="1277987"/>
          <a:ext cx="8011353" cy="2712720"/>
        </p:xfrm>
        <a:graphic>
          <a:graphicData uri="http://schemas.openxmlformats.org/drawingml/2006/table">
            <a:tbl>
              <a:tblPr bandRow="1"/>
              <a:tblGrid>
                <a:gridCol w="2642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8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7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solidFill>
                            <a:srgbClr val="0060A8"/>
                          </a:solidFill>
                        </a:rPr>
                        <a:t>ПРОБЛЕМА</a:t>
                      </a:r>
                    </a:p>
                  </a:txBody>
                  <a:tcPr anchor="ctr">
                    <a:lnL w="12700" cmpd="sng">
                      <a:solidFill>
                        <a:srgbClr val="C7E0FB"/>
                      </a:solidFill>
                    </a:lnL>
                    <a:lnR w="12700" cmpd="sng">
                      <a:solidFill>
                        <a:srgbClr val="C7E0FB"/>
                      </a:solidFill>
                    </a:lnR>
                    <a:lnT w="12700" cmpd="sng">
                      <a:solidFill>
                        <a:srgbClr val="C7E0FB"/>
                      </a:solidFill>
                    </a:lnT>
                    <a:lnB w="12700" cmpd="sng">
                      <a:solidFill>
                        <a:srgbClr val="C7E0F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 algn="l" defTabSz="9327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60A8"/>
                          </a:solidFill>
                        </a:rPr>
                        <a:t>Возврат остеклованных</a:t>
                      </a:r>
                      <a:r>
                        <a:rPr lang="ru-RU" sz="1600" baseline="0" dirty="0">
                          <a:solidFill>
                            <a:srgbClr val="0060A8"/>
                          </a:solidFill>
                        </a:rPr>
                        <a:t> ВАО после переработки ОЯТ зарубежных АЭС;</a:t>
                      </a:r>
                    </a:p>
                    <a:p>
                      <a:pPr marL="285750" marR="0" indent="-285750" algn="l" defTabSz="9327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rgbClr val="0060A8"/>
                          </a:solidFill>
                        </a:rPr>
                        <a:t>Снижение удельного объема отвержденного стекла</a:t>
                      </a:r>
                      <a:endParaRPr lang="ru-RU" sz="1600" dirty="0">
                        <a:solidFill>
                          <a:srgbClr val="0060A8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C7E0FB"/>
                      </a:solidFill>
                    </a:lnL>
                    <a:lnR w="12700" cmpd="sng">
                      <a:solidFill>
                        <a:srgbClr val="C7E0FB"/>
                      </a:solidFill>
                    </a:lnR>
                    <a:lnT w="12700" cmpd="sng">
                      <a:solidFill>
                        <a:srgbClr val="C7E0FB"/>
                      </a:solidFill>
                    </a:lnT>
                    <a:lnB w="12700" cmpd="sng">
                      <a:solidFill>
                        <a:srgbClr val="C7E0F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033">
                <a:tc>
                  <a:txBody>
                    <a:bodyPr/>
                    <a:lstStyle/>
                    <a:p>
                      <a:pPr marL="0" marR="0" indent="0" algn="ctr" defTabSz="9327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60A8"/>
                          </a:solidFill>
                        </a:rPr>
                        <a:t>ПРОБЛЕМА</a:t>
                      </a:r>
                    </a:p>
                  </a:txBody>
                  <a:tcPr anchor="ctr">
                    <a:lnL w="12700" cmpd="sng">
                      <a:solidFill>
                        <a:srgbClr val="C7E0FB"/>
                      </a:solidFill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baseline="0" dirty="0">
                          <a:solidFill>
                            <a:srgbClr val="0060A8"/>
                          </a:solidFill>
                        </a:rPr>
                        <a:t>В РФ используется </a:t>
                      </a:r>
                      <a:r>
                        <a:rPr lang="ru-RU" sz="1600" baseline="0" dirty="0" err="1">
                          <a:solidFill>
                            <a:srgbClr val="0060A8"/>
                          </a:solidFill>
                        </a:rPr>
                        <a:t>алюмофосфатная</a:t>
                      </a:r>
                      <a:r>
                        <a:rPr lang="ru-RU" sz="1600" baseline="0" dirty="0">
                          <a:solidFill>
                            <a:srgbClr val="0060A8"/>
                          </a:solidFill>
                        </a:rPr>
                        <a:t> матрица;</a:t>
                      </a:r>
                    </a:p>
                    <a:p>
                      <a:pPr marL="285750" marR="0" indent="-285750" algn="l" defTabSz="9143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rgbClr val="0060A8"/>
                          </a:solidFill>
                        </a:rPr>
                        <a:t>За рубежом имеет доминирующее значение боросиликатная матрица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7E0FB"/>
                      </a:solidFill>
                    </a:lnR>
                    <a:lnT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033">
                <a:tc>
                  <a:txBody>
                    <a:bodyPr/>
                    <a:lstStyle/>
                    <a:p>
                      <a:pPr marL="0" marR="0" indent="0" algn="ctr" defTabSz="9327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60A8"/>
                          </a:solidFill>
                        </a:rPr>
                        <a:t>РЕШЕНИЕ</a:t>
                      </a:r>
                    </a:p>
                  </a:txBody>
                  <a:tcPr anchor="ctr">
                    <a:lnL w="12700" cmpd="sng">
                      <a:solidFill>
                        <a:srgbClr val="C7E0FB"/>
                      </a:solidFill>
                    </a:lnL>
                    <a:lnR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7E0FB"/>
                      </a:solidFill>
                    </a:lnT>
                    <a:lnB w="12700" cmpd="sng">
                      <a:solidFill>
                        <a:srgbClr val="C7E0F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baseline="0" dirty="0">
                          <a:solidFill>
                            <a:srgbClr val="0060A8"/>
                          </a:solidFill>
                        </a:rPr>
                        <a:t>Создание нового </a:t>
                      </a:r>
                      <a:r>
                        <a:rPr lang="ru-RU" sz="1600" baseline="0" dirty="0" err="1">
                          <a:solidFill>
                            <a:srgbClr val="0060A8"/>
                          </a:solidFill>
                        </a:rPr>
                        <a:t>плавителя</a:t>
                      </a:r>
                      <a:r>
                        <a:rPr lang="ru-RU" sz="1600" baseline="0" dirty="0">
                          <a:solidFill>
                            <a:srgbClr val="0060A8"/>
                          </a:solidFill>
                        </a:rPr>
                        <a:t> на боросиликатном стекле для </a:t>
                      </a:r>
                      <a:r>
                        <a:rPr lang="ru-RU" sz="1600" baseline="0" dirty="0" err="1">
                          <a:solidFill>
                            <a:srgbClr val="0060A8"/>
                          </a:solidFill>
                        </a:rPr>
                        <a:t>остекловывания</a:t>
                      </a:r>
                      <a:r>
                        <a:rPr lang="ru-RU" sz="1600" baseline="0" dirty="0">
                          <a:solidFill>
                            <a:srgbClr val="0060A8"/>
                          </a:solidFill>
                        </a:rPr>
                        <a:t> ВАО после переработки ОЯТ зарубежных АЭС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7E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7E0FB"/>
                      </a:solidFill>
                    </a:lnR>
                    <a:lnT w="12700" cmpd="sng">
                      <a:solidFill>
                        <a:srgbClr val="C7E0FB"/>
                      </a:solidFill>
                    </a:lnT>
                    <a:lnB w="12700" cmpd="sng">
                      <a:solidFill>
                        <a:srgbClr val="C7E0F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Выгнутая вправо стрелка 9"/>
          <p:cNvSpPr/>
          <p:nvPr/>
        </p:nvSpPr>
        <p:spPr>
          <a:xfrm>
            <a:off x="8478097" y="1523496"/>
            <a:ext cx="431095" cy="864096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60A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rgbClr val="0060A8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8478098" y="2531608"/>
            <a:ext cx="431095" cy="864096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rgbClr val="0060A8"/>
              </a:solidFill>
            </a:endParaRPr>
          </a:p>
        </p:txBody>
      </p:sp>
      <p:pic>
        <p:nvPicPr>
          <p:cNvPr id="17" name="Содержимое 4" descr="image006_3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b="3687"/>
          <a:stretch>
            <a:fillRect/>
          </a:stretch>
        </p:blipFill>
        <p:spPr>
          <a:xfrm>
            <a:off x="0" y="4158307"/>
            <a:ext cx="4725939" cy="1008111"/>
          </a:xfrm>
          <a:prstGeom prst="rect">
            <a:avLst/>
          </a:prstGeom>
        </p:spPr>
      </p:pic>
      <p:pic>
        <p:nvPicPr>
          <p:cNvPr id="18" name="Содержимое 4" descr="image006_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b="3687"/>
          <a:stretch>
            <a:fillRect/>
          </a:stretch>
        </p:blipFill>
        <p:spPr bwMode="auto">
          <a:xfrm>
            <a:off x="4725938" y="4158307"/>
            <a:ext cx="445457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3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4" y="333172"/>
            <a:ext cx="5738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Состав нового комплекса </a:t>
            </a:r>
          </a:p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остекловывания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текущий вариант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7527" y="4086298"/>
            <a:ext cx="1928408" cy="989425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R="0" lvl="0" defTabSz="916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Боросиликатное  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стекло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17854" y="1133971"/>
            <a:ext cx="1547754" cy="3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88" tIns="45944" rIns="91888" bIns="45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rgbClr val="0060A8"/>
                </a:solidFill>
                <a:cs typeface="Arial" charset="0"/>
              </a:rPr>
              <a:t>Цепочка 1</a:t>
            </a:r>
            <a:endParaRPr lang="ru-RU" altLang="ru-RU" dirty="0">
              <a:solidFill>
                <a:srgbClr val="0060A8"/>
              </a:solidFill>
              <a:cs typeface="Arial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282262" y="1133971"/>
            <a:ext cx="6628473" cy="3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88" tIns="45944" rIns="91888" bIns="45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rgbClr val="0060A8"/>
                </a:solidFill>
                <a:cs typeface="Arial" charset="0"/>
              </a:rPr>
              <a:t>Цепочка 2</a:t>
            </a:r>
            <a:endParaRPr lang="ru-RU" altLang="ru-RU" dirty="0">
              <a:solidFill>
                <a:srgbClr val="0060A8"/>
              </a:solidFill>
              <a:cs typeface="Arial" charset="0"/>
            </a:endParaRP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413792" y="1476875"/>
            <a:ext cx="1551816" cy="665208"/>
          </a:xfrm>
          <a:prstGeom prst="flowChartAlternateProcess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888" tIns="45944" rIns="91888" bIns="45944" anchor="ctr"/>
          <a:lstStyle/>
          <a:p>
            <a:pPr algn="ctr"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Текущие ВАО 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ОЯТ АЭС</a:t>
            </a: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3864524" y="1476876"/>
            <a:ext cx="1335678" cy="66520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0A8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888" tIns="45944" rIns="91888" bIns="45944" anchor="ctr"/>
          <a:lstStyle/>
          <a:p>
            <a:pPr algn="ctr">
              <a:defRPr/>
            </a:pPr>
            <a:r>
              <a:rPr lang="ru-RU" sz="1600" dirty="0">
                <a:solidFill>
                  <a:srgbClr val="0060A8"/>
                </a:solidFill>
                <a:cs typeface="Arial" charset="0"/>
              </a:rPr>
              <a:t>Накопленные</a:t>
            </a:r>
          </a:p>
          <a:p>
            <a:pPr algn="ctr">
              <a:defRPr/>
            </a:pPr>
            <a:r>
              <a:rPr lang="ru-RU" sz="1600" dirty="0">
                <a:solidFill>
                  <a:srgbClr val="0060A8"/>
                </a:solidFill>
                <a:cs typeface="Arial" charset="0"/>
              </a:rPr>
              <a:t>ВАО</a:t>
            </a: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7430426" y="1484834"/>
            <a:ext cx="1408302" cy="665208"/>
          </a:xfrm>
          <a:prstGeom prst="flowChartAlternateProcess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888" tIns="45944" rIns="91888" bIns="45944" anchor="ctr"/>
          <a:lstStyle/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Альфа-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содержащие 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САО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061864" y="2214091"/>
            <a:ext cx="281759" cy="38446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888" tIns="45944" rIns="91888" bIns="4594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2736845" y="2194474"/>
            <a:ext cx="1205339" cy="5236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88" tIns="45944" rIns="91888" bIns="45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60A8"/>
                </a:solidFill>
                <a:cs typeface="Arial" charset="0"/>
              </a:rPr>
              <a:t>пульпы,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60A8"/>
                </a:solidFill>
                <a:cs typeface="Arial" charset="0"/>
              </a:rPr>
              <a:t>суспензии</a:t>
            </a:r>
          </a:p>
        </p:txBody>
      </p:sp>
      <p:sp>
        <p:nvSpPr>
          <p:cNvPr id="19" name="AutoShape 214"/>
          <p:cNvSpPr>
            <a:spLocks noChangeArrowheads="1"/>
          </p:cNvSpPr>
          <p:nvPr/>
        </p:nvSpPr>
        <p:spPr bwMode="auto">
          <a:xfrm>
            <a:off x="798427" y="2646139"/>
            <a:ext cx="782545" cy="818668"/>
          </a:xfrm>
          <a:prstGeom prst="flowChartAlternateProcess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888" tIns="45944" rIns="91888" bIns="45944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AutoShape 214"/>
          <p:cNvSpPr>
            <a:spLocks noChangeArrowheads="1"/>
          </p:cNvSpPr>
          <p:nvPr/>
        </p:nvSpPr>
        <p:spPr bwMode="auto">
          <a:xfrm>
            <a:off x="2358008" y="2826756"/>
            <a:ext cx="2842194" cy="82749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0A8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888" tIns="45944" rIns="91888" bIns="45944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90"/>
          <p:cNvSpPr>
            <a:spLocks noChangeArrowheads="1"/>
          </p:cNvSpPr>
          <p:nvPr/>
        </p:nvSpPr>
        <p:spPr bwMode="auto">
          <a:xfrm>
            <a:off x="296359" y="1204403"/>
            <a:ext cx="1795618" cy="2809888"/>
          </a:xfrm>
          <a:prstGeom prst="roundRect">
            <a:avLst>
              <a:gd name="adj" fmla="val 11139"/>
            </a:avLst>
          </a:prstGeom>
          <a:noFill/>
          <a:ln w="19050" algn="ctr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spcAft>
                <a:spcPct val="20000"/>
              </a:spcAft>
            </a:pP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23" name="Скругленный прямоугольник 91"/>
          <p:cNvSpPr>
            <a:spLocks noChangeArrowheads="1"/>
          </p:cNvSpPr>
          <p:nvPr/>
        </p:nvSpPr>
        <p:spPr bwMode="auto">
          <a:xfrm>
            <a:off x="2282262" y="1204403"/>
            <a:ext cx="6628474" cy="2809888"/>
          </a:xfrm>
          <a:prstGeom prst="roundRect">
            <a:avLst>
              <a:gd name="adj" fmla="val 7181"/>
            </a:avLst>
          </a:prstGeom>
          <a:noFill/>
          <a:ln w="19050" algn="ctr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spcAft>
                <a:spcPct val="20000"/>
              </a:spcAft>
            </a:pP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5851787" y="1484834"/>
            <a:ext cx="1449063" cy="665208"/>
          </a:xfrm>
          <a:prstGeom prst="flowChartAlternateProcess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888" tIns="45944" rIns="91888" bIns="45944" anchor="ctr"/>
          <a:lstStyle/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Текущие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проблемные ВАО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ОЯТ АЭС</a:t>
            </a: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349252" y="1476875"/>
            <a:ext cx="1376908" cy="66520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0A8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888" tIns="45944" rIns="91888" bIns="45944" anchor="ctr"/>
          <a:lstStyle/>
          <a:p>
            <a:pPr algn="ctr">
              <a:defRPr/>
            </a:pPr>
            <a: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Накопленные</a:t>
            </a:r>
          </a:p>
          <a:p>
            <a:pPr algn="ctr">
              <a:defRPr/>
            </a:pPr>
            <a: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гетерогенные</a:t>
            </a:r>
          </a:p>
          <a:p>
            <a:pPr algn="ctr">
              <a:defRPr/>
            </a:pPr>
            <a: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РАО</a:t>
            </a:r>
            <a:endParaRPr lang="ru-RU" sz="1400" baseline="30000" dirty="0">
              <a:solidFill>
                <a:srgbClr val="006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46" y="2917167"/>
            <a:ext cx="1409118" cy="69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Стрелка вниз 27"/>
          <p:cNvSpPr/>
          <p:nvPr/>
        </p:nvSpPr>
        <p:spPr>
          <a:xfrm>
            <a:off x="3636011" y="3733753"/>
            <a:ext cx="306173" cy="20782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0A8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888" tIns="45944" rIns="91888" bIns="4594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2574032" y="2214091"/>
            <a:ext cx="258752" cy="57606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888" tIns="45944" rIns="91888" bIns="4594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969928" y="3654251"/>
            <a:ext cx="1301781" cy="3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88" tIns="45944" rIns="91888" bIns="45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60A8"/>
                </a:solidFill>
                <a:cs typeface="Arial" charset="0"/>
              </a:rPr>
              <a:t>ЭП-250</a:t>
            </a:r>
          </a:p>
        </p:txBody>
      </p:sp>
      <p:sp>
        <p:nvSpPr>
          <p:cNvPr id="31" name="TextBox 64"/>
          <p:cNvSpPr txBox="1">
            <a:spLocks noChangeArrowheads="1"/>
          </p:cNvSpPr>
          <p:nvPr/>
        </p:nvSpPr>
        <p:spPr bwMode="auto">
          <a:xfrm>
            <a:off x="4086200" y="2344415"/>
            <a:ext cx="1069238" cy="30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60A8"/>
                </a:solidFill>
                <a:cs typeface="Arial" charset="0"/>
              </a:rPr>
              <a:t>раствор</a:t>
            </a:r>
          </a:p>
        </p:txBody>
      </p: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269776" y="3510235"/>
            <a:ext cx="1098218" cy="43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88" tIns="45944" rIns="91888" bIns="45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ЭПМ-у  </a:t>
            </a:r>
          </a:p>
        </p:txBody>
      </p:sp>
      <p:pic>
        <p:nvPicPr>
          <p:cNvPr id="34" name="Picture 6" descr="INE_melter_design_wg-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06" y="2660107"/>
            <a:ext cx="478598" cy="76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282262" y="4086298"/>
            <a:ext cx="2917940" cy="989425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6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3" b="1" i="0" u="none" strike="noStrike" kern="0" cap="none" spc="0" normalizeH="0" baseline="0" noProof="0" dirty="0" err="1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Алюмофосфатное</a:t>
            </a:r>
            <a:r>
              <a:rPr kumimoji="0" lang="ru-RU" sz="1603" b="1" i="0" u="none" strike="noStrike" kern="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br>
              <a:rPr kumimoji="0" lang="ru-RU" sz="1603" b="1" i="0" u="none" strike="noStrike" kern="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ru-RU" sz="1603" b="1" i="0" u="none" strike="noStrike" kern="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стекло</a:t>
            </a:r>
          </a:p>
        </p:txBody>
      </p:sp>
      <p:sp>
        <p:nvSpPr>
          <p:cNvPr id="40" name="TextBox 64"/>
          <p:cNvSpPr txBox="1">
            <a:spLocks noChangeArrowheads="1"/>
          </p:cNvSpPr>
          <p:nvPr/>
        </p:nvSpPr>
        <p:spPr bwMode="auto">
          <a:xfrm>
            <a:off x="6836471" y="2263204"/>
            <a:ext cx="1100410" cy="31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60A8"/>
                </a:solidFill>
                <a:cs typeface="Arial" charset="0"/>
              </a:rPr>
              <a:t>раствор</a:t>
            </a:r>
          </a:p>
        </p:txBody>
      </p:sp>
      <p:sp>
        <p:nvSpPr>
          <p:cNvPr id="45" name="Стрелка вниз 44"/>
          <p:cNvSpPr/>
          <p:nvPr/>
        </p:nvSpPr>
        <p:spPr>
          <a:xfrm rot="5400000">
            <a:off x="1962952" y="2036190"/>
            <a:ext cx="252077" cy="74026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0A8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888" tIns="45944" rIns="91888" bIns="4594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501442"/>
              </p:ext>
            </p:extLst>
          </p:nvPr>
        </p:nvGraphicFramePr>
        <p:xfrm>
          <a:off x="1871559" y="4304703"/>
          <a:ext cx="198417" cy="57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orelDRAW" r:id="rId7" imgW="1852200" imgH="5586840" progId="">
                  <p:embed/>
                </p:oleObj>
              </mc:Choice>
              <mc:Fallback>
                <p:oleObj name="CorelDRAW" r:id="rId7" imgW="1852200" imgH="5586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559" y="4304703"/>
                        <a:ext cx="198417" cy="573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Стрелка вниз 48"/>
          <p:cNvSpPr/>
          <p:nvPr/>
        </p:nvSpPr>
        <p:spPr>
          <a:xfrm>
            <a:off x="1281024" y="3545642"/>
            <a:ext cx="281759" cy="38446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888" tIns="45944" rIns="91888" bIns="4594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" name="Стрелка вниз 51"/>
          <p:cNvSpPr/>
          <p:nvPr/>
        </p:nvSpPr>
        <p:spPr>
          <a:xfrm>
            <a:off x="3872233" y="2214091"/>
            <a:ext cx="258752" cy="57606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888" tIns="45944" rIns="91888" bIns="4594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586099"/>
              </p:ext>
            </p:extLst>
          </p:nvPr>
        </p:nvGraphicFramePr>
        <p:xfrm>
          <a:off x="4639196" y="4302806"/>
          <a:ext cx="19843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orelDRAW" r:id="rId9" imgW="1852200" imgH="5586840" progId="">
                  <p:embed/>
                </p:oleObj>
              </mc:Choice>
              <mc:Fallback>
                <p:oleObj name="CorelDRAW" r:id="rId9" imgW="1852200" imgH="5586840" progId="">
                  <p:embed/>
                  <p:pic>
                    <p:nvPicPr>
                      <p:cNvPr id="0" name="Объект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9196" y="4302806"/>
                        <a:ext cx="198437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Стрелка вниз 52"/>
          <p:cNvSpPr/>
          <p:nvPr/>
        </p:nvSpPr>
        <p:spPr>
          <a:xfrm>
            <a:off x="6419736" y="2228885"/>
            <a:ext cx="258752" cy="57606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888" tIns="45944" rIns="91888" bIns="4594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8005201" y="2215127"/>
            <a:ext cx="258752" cy="57606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888" tIns="45944" rIns="91888" bIns="4594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5" name="AutoShape 214"/>
          <p:cNvSpPr>
            <a:spLocks noChangeArrowheads="1"/>
          </p:cNvSpPr>
          <p:nvPr/>
        </p:nvSpPr>
        <p:spPr bwMode="auto">
          <a:xfrm>
            <a:off x="5851786" y="2852951"/>
            <a:ext cx="2986941" cy="82749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0A8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888" tIns="45944" rIns="91888" bIns="45944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324" y="2943362"/>
            <a:ext cx="1480881" cy="69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Стрелка вниз 56"/>
          <p:cNvSpPr/>
          <p:nvPr/>
        </p:nvSpPr>
        <p:spPr>
          <a:xfrm>
            <a:off x="7155677" y="3761882"/>
            <a:ext cx="306173" cy="20782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0A8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888" tIns="45944" rIns="91888" bIns="4594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8" name="TextBox 33"/>
          <p:cNvSpPr txBox="1">
            <a:spLocks noChangeArrowheads="1"/>
          </p:cNvSpPr>
          <p:nvPr/>
        </p:nvSpPr>
        <p:spPr bwMode="auto">
          <a:xfrm>
            <a:off x="7489594" y="3682380"/>
            <a:ext cx="1301781" cy="3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88" tIns="45944" rIns="91888" bIns="459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60A8"/>
                </a:solidFill>
                <a:cs typeface="Arial" charset="0"/>
              </a:rPr>
              <a:t>ЭП-250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851786" y="4086298"/>
            <a:ext cx="2986942" cy="989425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6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3" b="1" i="0" u="none" strike="noStrike" kern="0" cap="none" spc="0" normalizeH="0" baseline="0" noProof="0" dirty="0" err="1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Алюмофосфатное</a:t>
            </a:r>
            <a:r>
              <a:rPr kumimoji="0" lang="ru-RU" sz="1603" b="1" i="0" u="none" strike="noStrike" kern="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br>
              <a:rPr kumimoji="0" lang="ru-RU" sz="1603" b="1" i="0" u="none" strike="noStrike" kern="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ru-RU" sz="1603" b="1" i="0" u="none" strike="noStrike" kern="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стекло</a:t>
            </a:r>
          </a:p>
        </p:txBody>
      </p:sp>
      <p:graphicFrame>
        <p:nvGraphicFramePr>
          <p:cNvPr id="60" name="Объект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967804"/>
              </p:ext>
            </p:extLst>
          </p:nvPr>
        </p:nvGraphicFramePr>
        <p:xfrm>
          <a:off x="8199488" y="4302806"/>
          <a:ext cx="203129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CorelDRAW" r:id="rId11" imgW="1852200" imgH="5586840" progId="">
                  <p:embed/>
                </p:oleObj>
              </mc:Choice>
              <mc:Fallback>
                <p:oleObj name="CorelDRAW" r:id="rId11" imgW="1852200" imgH="5586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9488" y="4302806"/>
                        <a:ext cx="203129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511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4" y="333172"/>
            <a:ext cx="5738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Эвакуируемый малогабаритный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плавитель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BCF03B0-1DFF-784F-9711-9AD24F175C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18269" r="17562" b="23269"/>
          <a:stretch/>
        </p:blipFill>
        <p:spPr>
          <a:xfrm>
            <a:off x="5742384" y="1081226"/>
            <a:ext cx="2923585" cy="36724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397288"/>
              </p:ext>
            </p:extLst>
          </p:nvPr>
        </p:nvGraphicFramePr>
        <p:xfrm>
          <a:off x="557808" y="2574131"/>
          <a:ext cx="5077761" cy="2425234"/>
        </p:xfrm>
        <a:graphic>
          <a:graphicData uri="http://schemas.openxmlformats.org/drawingml/2006/table">
            <a:tbl>
              <a:tblPr/>
              <a:tblGrid>
                <a:gridCol w="343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930"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Характеристика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Значение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30"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 исходного раствора, л/ч</a:t>
                      </a: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30"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Производительность по стеклу, кг/ч</a:t>
                      </a: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93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60A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Слив стекломассы</a:t>
                      </a: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60A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периодический, порция 100 кг</a:t>
                      </a:r>
                    </a:p>
                  </a:txBody>
                  <a:tcPr marL="19081" marR="19081" marT="0" marB="0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930"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Рабочий объем, м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19081" marR="19081" marT="0" marB="0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93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60A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стекла</a:t>
                      </a: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60A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боросиликатное</a:t>
                      </a: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93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60A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эксплуатации, лет</a:t>
                      </a: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60A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  <a:r>
                        <a:rPr lang="ru-RU" sz="1400" b="1" baseline="0" dirty="0">
                          <a:solidFill>
                            <a:srgbClr val="0060A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1" dirty="0">
                        <a:solidFill>
                          <a:srgbClr val="0060A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93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60A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Дозировка ВАО и флюса</a:t>
                      </a: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60A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жидкая-сухая</a:t>
                      </a: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306E296-746A-204F-B4BF-D786BD703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55" y="845939"/>
            <a:ext cx="1506114" cy="11521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40151" y="1164169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076BD164-4A8C-754F-B5C6-97C5B54A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455" y="2070075"/>
            <a:ext cx="1506114" cy="379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5pPr>
            <a:lvl6pPr marL="45868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6pPr>
            <a:lvl7pPr marL="91735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7pPr>
            <a:lvl8pPr marL="137603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8pPr>
            <a:lvl9pPr marL="183471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Крышка </a:t>
            </a:r>
            <a:r>
              <a:rPr lang="ru-RU" sz="1200" kern="0" dirty="0" err="1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плавителя</a:t>
            </a:r>
            <a:endParaRPr lang="ru-RU" sz="1200" kern="0" dirty="0">
              <a:solidFill>
                <a:srgbClr val="006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2464" y="11701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0888" y="2258865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6440" y="291743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08628" y="4230315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2584" y="2934171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58608" y="116416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7808" y="1260564"/>
            <a:ext cx="3528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046"/>
            <a: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резервный газоход; 2 – площадка обслуживания; 3 – корпус </a:t>
            </a:r>
            <a:r>
              <a:rPr lang="ru-RU" sz="1400" dirty="0" err="1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плавителя</a:t>
            </a:r>
            <a: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газоход; 5 – система охлаждения </a:t>
            </a:r>
            <a:r>
              <a:rPr lang="ru-RU" sz="1400" dirty="0" err="1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токоподводов</a:t>
            </a:r>
            <a: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6 – </a:t>
            </a:r>
            <a:r>
              <a:rPr lang="ru-RU" sz="1400" dirty="0" err="1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токоподводы</a:t>
            </a:r>
            <a: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крышка </a:t>
            </a:r>
            <a:r>
              <a:rPr lang="ru-RU" sz="1400" dirty="0" err="1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плавителя</a:t>
            </a:r>
            <a:endParaRPr lang="ru-RU" sz="1400" dirty="0">
              <a:solidFill>
                <a:srgbClr val="006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47F1B-9503-804F-B23D-060C68E1E5F6}"/>
              </a:ext>
            </a:extLst>
          </p:cNvPr>
          <p:cNvSpPr txBox="1"/>
          <p:nvPr/>
        </p:nvSpPr>
        <p:spPr>
          <a:xfrm>
            <a:off x="5356747" y="845939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66793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4" y="333172"/>
            <a:ext cx="5738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Стартовый состав боросиликатного стекла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pic>
        <p:nvPicPr>
          <p:cNvPr id="17" name="Рисунок 16"/>
          <p:cNvPicPr/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346442" y="2142083"/>
            <a:ext cx="3819878" cy="2677184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076BD164-4A8C-754F-B5C6-97C5B54A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990" y="4629719"/>
            <a:ext cx="3452322" cy="379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5pPr>
            <a:lvl6pPr marL="45868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6pPr>
            <a:lvl7pPr marL="91735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7pPr>
            <a:lvl8pPr marL="137603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8pPr>
            <a:lvl9pPr marL="183471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 вязкости от температуры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5"/>
          <a:stretch>
            <a:fillRect/>
          </a:stretch>
        </p:blipFill>
        <p:spPr>
          <a:xfrm>
            <a:off x="5022304" y="2862163"/>
            <a:ext cx="3777966" cy="1767556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6"/>
          <a:stretch>
            <a:fillRect/>
          </a:stretch>
        </p:blipFill>
        <p:spPr>
          <a:xfrm>
            <a:off x="5022305" y="845939"/>
            <a:ext cx="3777966" cy="1766032"/>
          </a:xfrm>
          <a:prstGeom prst="rect">
            <a:avLst/>
          </a:prstGeom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076BD164-4A8C-754F-B5C6-97C5B54A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949" y="2504500"/>
            <a:ext cx="3452322" cy="379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5pPr>
            <a:lvl6pPr marL="45868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6pPr>
            <a:lvl7pPr marL="91735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7pPr>
            <a:lvl8pPr marL="137603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8pPr>
            <a:lvl9pPr marL="183471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Выщелачивание бора 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076BD164-4A8C-754F-B5C6-97C5B54A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949" y="4455471"/>
            <a:ext cx="3452322" cy="379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5pPr>
            <a:lvl6pPr marL="45868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6pPr>
            <a:lvl7pPr marL="91735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7pPr>
            <a:lvl8pPr marL="137603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8pPr>
            <a:lvl9pPr marL="183471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Выщелачивание натрия 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696486A-28CB-8F44-925A-5261D80E6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15670" r="20800" b="29723"/>
          <a:stretch/>
        </p:blipFill>
        <p:spPr>
          <a:xfrm>
            <a:off x="248693" y="2430115"/>
            <a:ext cx="1139659" cy="2025356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C3441F8-7BAF-5141-BB47-B22D842C6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194201"/>
              </p:ext>
            </p:extLst>
          </p:nvPr>
        </p:nvGraphicFramePr>
        <p:xfrm>
          <a:off x="258531" y="1164169"/>
          <a:ext cx="4667490" cy="856506"/>
        </p:xfrm>
        <a:graphic>
          <a:graphicData uri="http://schemas.openxmlformats.org/drawingml/2006/table">
            <a:tbl>
              <a:tblPr/>
              <a:tblGrid>
                <a:gridCol w="777915">
                  <a:extLst>
                    <a:ext uri="{9D8B030D-6E8A-4147-A177-3AD203B41FA5}">
                      <a16:colId xmlns:a16="http://schemas.microsoft.com/office/drawing/2014/main" val="431484684"/>
                    </a:ext>
                  </a:extLst>
                </a:gridCol>
                <a:gridCol w="777915">
                  <a:extLst>
                    <a:ext uri="{9D8B030D-6E8A-4147-A177-3AD203B41FA5}">
                      <a16:colId xmlns:a16="http://schemas.microsoft.com/office/drawing/2014/main" val="2361774877"/>
                    </a:ext>
                  </a:extLst>
                </a:gridCol>
                <a:gridCol w="777915">
                  <a:extLst>
                    <a:ext uri="{9D8B030D-6E8A-4147-A177-3AD203B41FA5}">
                      <a16:colId xmlns:a16="http://schemas.microsoft.com/office/drawing/2014/main" val="2941556428"/>
                    </a:ext>
                  </a:extLst>
                </a:gridCol>
                <a:gridCol w="777915">
                  <a:extLst>
                    <a:ext uri="{9D8B030D-6E8A-4147-A177-3AD203B41FA5}">
                      <a16:colId xmlns:a16="http://schemas.microsoft.com/office/drawing/2014/main" val="729254140"/>
                    </a:ext>
                  </a:extLst>
                </a:gridCol>
                <a:gridCol w="777915">
                  <a:extLst>
                    <a:ext uri="{9D8B030D-6E8A-4147-A177-3AD203B41FA5}">
                      <a16:colId xmlns:a16="http://schemas.microsoft.com/office/drawing/2014/main" val="3908935166"/>
                    </a:ext>
                  </a:extLst>
                </a:gridCol>
                <a:gridCol w="777915">
                  <a:extLst>
                    <a:ext uri="{9D8B030D-6E8A-4147-A177-3AD203B41FA5}">
                      <a16:colId xmlns:a16="http://schemas.microsoft.com/office/drawing/2014/main" val="952025206"/>
                    </a:ext>
                  </a:extLst>
                </a:gridCol>
              </a:tblGrid>
              <a:tr h="162930">
                <a:tc gridSpan="6">
                  <a:txBody>
                    <a:bodyPr/>
                    <a:lstStyle/>
                    <a:p>
                      <a:pPr marL="88900" marR="0" lvl="0" indent="-88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Содержание компонентов, %</a:t>
                      </a: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941624"/>
                  </a:ext>
                </a:extLst>
              </a:tr>
              <a:tr h="162930"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sz="1400" b="1" i="0" u="none" strike="noStrike" cap="none" normalizeH="0" baseline="-2500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kumimoji="0" 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MgO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kumimoji="0" 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sz="1400" b="1" i="0" u="none" strike="noStrike" cap="none" normalizeH="0" baseline="-2500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kumimoji="0" 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400" b="1" i="0" u="none" strike="noStrike" cap="none" normalizeH="0" baseline="-2500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779477"/>
                  </a:ext>
                </a:extLst>
              </a:tr>
              <a:tr h="162930"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25,12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44,53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0A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60A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59" marR="36059" marT="36071" marB="36071" anchor="ctr" horzOverflow="overflow">
                    <a:lnL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757477"/>
                  </a:ext>
                </a:extLst>
              </a:tr>
            </a:tbl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3602418F-5C29-F24F-9D7D-FA73EF19A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33" y="4518347"/>
            <a:ext cx="1303427" cy="379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5pPr>
            <a:lvl6pPr marL="45868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6pPr>
            <a:lvl7pPr marL="91735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7pPr>
            <a:lvl8pPr marL="137603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8pPr>
            <a:lvl9pPr marL="183471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Боросиликатное стекло</a:t>
            </a:r>
          </a:p>
        </p:txBody>
      </p:sp>
    </p:spTree>
    <p:extLst>
      <p:ext uri="{BB962C8B-B14F-4D97-AF65-F5344CB8AC3E}">
        <p14:creationId xmlns:p14="http://schemas.microsoft.com/office/powerpoint/2010/main" val="399999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54" y="333172"/>
            <a:ext cx="573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076BD164-4A8C-754F-B5C6-97C5B54A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54" y="845939"/>
            <a:ext cx="8564890" cy="4176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5pPr>
            <a:lvl6pPr marL="45868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6pPr>
            <a:lvl7pPr marL="91735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7pPr>
            <a:lvl8pPr marL="137603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8pPr>
            <a:lvl9pPr marL="183471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создания нового многофункционального комплекса </a:t>
            </a:r>
            <a:r>
              <a:rPr lang="ru-RU" sz="1600" b="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остекловывания</a:t>
            </a:r>
            <a:r>
              <a:rPr lang="ru-RU" sz="1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будут решены следующие задачи:</a:t>
            </a:r>
          </a:p>
          <a:p>
            <a:pPr marL="623888" indent="-2603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удаляемых </a:t>
            </a:r>
            <a:r>
              <a:rPr lang="ru-RU" sz="1600" b="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плавителей</a:t>
            </a:r>
            <a:r>
              <a:rPr lang="ru-RU" sz="1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получением различных типов стекол;</a:t>
            </a:r>
          </a:p>
          <a:p>
            <a:pPr marL="623888" indent="-2603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боросиликатного стекла с возможностью последующего возврата остеклованных отходов зарубежным поставщикам ОЯТ АЭС;</a:t>
            </a:r>
          </a:p>
          <a:p>
            <a:pPr marL="623888" indent="-2603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в переработку всей номенклатуры накопленных и проблемных текущих ВАО.</a:t>
            </a:r>
          </a:p>
          <a:p>
            <a:pPr marL="623888" indent="-2603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сегодняшний день идет создание промышленного прототипа, доработанного с учетом проведенных испытаний. Переработана конструкция и материалы огнеупорной кладки печи, узлы подачи </a:t>
            </a:r>
            <a:r>
              <a:rPr lang="ru-RU" sz="1600" b="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стеклофриты</a:t>
            </a:r>
            <a:r>
              <a:rPr lang="ru-RU" sz="1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растворов, отдельные элементы систем охлаждения, сливного устройства, контроля уровня расплава и температуры. 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 startAt="2"/>
              <a:defRPr/>
            </a:pPr>
            <a:endParaRPr lang="ru-RU" sz="1600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Продолжена разработка состава </a:t>
            </a:r>
            <a:r>
              <a:rPr lang="ru-RU" sz="1600" b="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стекломатрицы</a:t>
            </a:r>
            <a:r>
              <a:rPr lang="ru-RU" sz="1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пониженной температурой варки с целью обеспечения ее химической устойчивости требованиям нормативных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516446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FA84BD9B2CE30429D39A7653AD11A65" ma:contentTypeVersion="0" ma:contentTypeDescription="Создание документа." ma:contentTypeScope="" ma:versionID="55bb949745373fa92e2f70f6d1b291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F990D0-4C8D-4940-B5E0-85E95601DA6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036D91-F222-402C-AE1B-DADBE2F6EB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0F77DD-0D5E-461A-9317-982082F423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690</Words>
  <Application>Microsoft Macintosh PowerPoint</Application>
  <PresentationFormat>Произвольный</PresentationFormat>
  <Paragraphs>184</Paragraphs>
  <Slides>10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Calibri</vt:lpstr>
      <vt:lpstr>Times New Roman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Черноскулова Валерия Денисовна</dc:creator>
  <cp:lastModifiedBy>Microsoft Office User</cp:lastModifiedBy>
  <cp:revision>43</cp:revision>
  <dcterms:created xsi:type="dcterms:W3CDTF">2020-02-04T08:00:53Z</dcterms:created>
  <dcterms:modified xsi:type="dcterms:W3CDTF">2021-10-11T17:17:32Z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0x0101005FA84BD9B2CE30429D39A7653AD11A65</vt:lpwstr>
  </property>
</Properties>
</file>