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-222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508C5-B9D9-4B9F-A5C5-B6333B42B283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A2DAC-AD3E-42B0-A483-D4758E682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902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0782-0067-42E1-A61C-5F8FEDB081C7}" type="datetime1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FC42-AA5F-4AFF-A0AB-AE044302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354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BC7A-3F18-4535-B7E3-44D8EC6588D2}" type="datetime1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FC42-AA5F-4AFF-A0AB-AE044302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491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508F-3D3A-4531-9227-62FFC0538BA7}" type="datetime1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FC42-AA5F-4AFF-A0AB-AE044302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555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4648-D462-42C7-AFA9-D9FD61B3EA74}" type="datetime1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FC42-AA5F-4AFF-A0AB-AE044302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765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43D7-75E6-44CE-BDEE-30C42B724AB0}" type="datetime1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FC42-AA5F-4AFF-A0AB-AE044302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218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5EF0-59C6-4768-A7CE-6D3BE225E425}" type="datetime1">
              <a:rPr lang="ru-RU" smtClean="0"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FC42-AA5F-4AFF-A0AB-AE044302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487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BA8-E70B-4679-839A-7A57112E3137}" type="datetime1">
              <a:rPr lang="ru-RU" smtClean="0"/>
              <a:t>22.09.2021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FC42-AA5F-4AFF-A0AB-AE044302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22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AF7F-FA7A-4ABA-909D-65111508AD1C}" type="datetime1">
              <a:rPr lang="ru-RU" smtClean="0"/>
              <a:t>22.09.2021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FC42-AA5F-4AFF-A0AB-AE044302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916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61193-7743-4B9F-8355-D412AE8384FB}" type="datetime1">
              <a:rPr lang="ru-RU" smtClean="0"/>
              <a:t>22.09.2021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FC42-AA5F-4AFF-A0AB-AE044302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024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F58F-AD46-46A6-AB33-1C4EE5BD6380}" type="datetime1">
              <a:rPr lang="ru-RU" smtClean="0"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FC42-AA5F-4AFF-A0AB-AE044302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165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0907-43C7-4493-817E-0DAA5EF2D247}" type="datetime1">
              <a:rPr lang="ru-RU" smtClean="0"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FC42-AA5F-4AFF-A0AB-AE044302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4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1A90A-D025-4D2A-AC30-07D38E2652AC}" type="datetime1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5FC42-AA5F-4AFF-A0AB-AE044302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22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Relationship Id="rId9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9.emf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0.bin"/><Relationship Id="rId3" Type="http://schemas.openxmlformats.org/officeDocument/2006/relationships/image" Target="../media/image26.png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image" Target="../media/image28.png"/><Relationship Id="rId10" Type="http://schemas.openxmlformats.org/officeDocument/2006/relationships/image" Target="../media/image23.wmf"/><Relationship Id="rId4" Type="http://schemas.openxmlformats.org/officeDocument/2006/relationships/image" Target="../media/image27.png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b="1" cap="all" dirty="0"/>
              <a:t>УПРОЩЕННАЯ МОДЕЛЬ ПЕРЕНОСА РАДИОНУКЛИДОВ В ТРЕЩИНОВАТЫХ КРИСТАЛЛИЧЕСКИХ ПОРОДАХ ДЛЯ ПРЕДВАРИТЕЛЬНЫХ ОЦЕНОК БЕЗОПАСНОСТИ ЗАХОРОНЕНИЯ РАО КЛАССА 1 НА УЧАСТКЕ «ЕНИСЕЙСКИЙ»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002691" y="4664675"/>
            <a:ext cx="322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Богатов С.А., Крючков Д.В.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0320" y="6215449"/>
            <a:ext cx="892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XI</a:t>
            </a:r>
            <a:r>
              <a:rPr lang="ru-RU" sz="1400" dirty="0" smtClean="0"/>
              <a:t> Российская научная конференция «Радиационная защита и радиационная безопасность в ядерных  технологиях (26-29.10.2021)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FC42-AA5F-4AFF-A0AB-AE044302798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94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639" y="760608"/>
            <a:ext cx="843966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различии характерных размеров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чем на порядок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значения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транспортного сопротивления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отличаются менее чем в два раза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Значение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площадки ПГЗРО (6,3</a:t>
            </a:r>
            <a:r>
              <a:rPr lang="ru-RU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год/м) может быть получено в предположении значений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для глубины расположения объекта (5 м и 3.10</a:t>
            </a:r>
            <a:r>
              <a:rPr lang="ru-RU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м</a:t>
            </a:r>
            <a:r>
              <a:rPr lang="ru-RU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/год)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эффективной длине траектории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= 378 м, что хорошо соответствует расстоянию от периферии ПГЗРО до крупных водопроводящих зон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Трещинное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сопротивление определяется наиболее короткими путями переноса – расстоянием от объекта до ближайших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гидрозон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о чем косвенно свидетельствует хорошее совпадение скоростей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водопереноса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для обоих блоков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породы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Увеличение потока ПВ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через трещины, пересекающие ПГЗРО в 2,6 раза для массива в целом, объясняется наличием нескольких пересекающих ПГЗРО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гидрозон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которых по критериям приемлемости ГП следует избегать.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2168" y="73678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Выводы о применимости усредненных значений параметров переноса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0957" y="4388872"/>
            <a:ext cx="8470556" cy="22467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Параметры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водопереноса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в трещиноватой среде могут быть получены с точностью, не хуже порядковой, на основе среднего коэффициента фильтрации,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средней ширины и 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расстояния между водопроводящими трещинами, транспортной пористости на глубине расположения ПГЗРО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и характерного расстояния от ПГЗРО до ближайшего водопроводящего разрывного нарушения.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FC42-AA5F-4AFF-A0AB-AE044302798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9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168" y="73678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Сравнение параметров переноса для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шведского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 финского массивов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631" y="525162"/>
            <a:ext cx="5403719" cy="622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FC42-AA5F-4AFF-A0AB-AE044302798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590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168" y="7367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Параметры для участка «Енисейский» для принятой концептуальной модели переноса (1/2)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6243" y="1123074"/>
            <a:ext cx="849527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начения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 для целевого интервала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большинстве скважин, и скважине, где принимались специальные меры по гидроизоляции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затрубного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пространсва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отличаются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более, чем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порядок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большой вероятностью, имеющиеся значения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среднего коэффициента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фильтрации К на целевом горизонте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baseline="30000" dirty="0"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м/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сут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связаны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недостаточной (для пород с низкой водопроницаемостью) изоляцией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затрубного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пространства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перетечками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интервал опробования вод с вышележащих горизонтов и откачкой после проходки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микропоровых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вод, увеличивающих наблюдаемое значение К, но реально в фильтрации не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участвующих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Принимаемое для дальнейших оценок «реалистическое» значение К горных пород на интервале глубин расположения объекта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= 10</a:t>
            </a:r>
            <a:r>
              <a:rPr lang="ru-RU" baseline="30000" dirty="0"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м/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сут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≈ 1,2</a:t>
            </a:r>
            <a:r>
              <a:rPr lang="ru-RU" baseline="30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baseline="30000" dirty="0">
                <a:latin typeface="Arial" panose="020B0604020202020204" pitchFamily="34" charset="0"/>
                <a:cs typeface="Arial" panose="020B0604020202020204" pitchFamily="34" charset="0"/>
              </a:rPr>
              <a:t>-10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м/с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Значения средней ширины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(W = 5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м), расстояния между водопроводящими трещинами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(D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= 10 м) и их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кинематичекой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пористости (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= 10</a:t>
            </a:r>
            <a:r>
              <a:rPr lang="ru-RU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 приняты по аналогии с финским и шведским массивами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FC42-AA5F-4AFF-A0AB-AE044302798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608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599" y="783793"/>
            <a:ext cx="8680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Консервативная оценка для расстояния от контейнера с РАО кл.1 до ближайшего водопроводящего нарушения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= 5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00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63" y="1414849"/>
            <a:ext cx="2913492" cy="49423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8027" y="6404570"/>
            <a:ext cx="87115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программы геофизических исследований для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доизучения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района возможного размещения ПГЗРО (Красноярский край, Нижне-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Канский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массив). Технический отчет Красноярского филиала АО «ГСПИ» ГК «РОСАТОМ» 04/01/005/208732, 2017 – 190 с.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70703" y="6431692"/>
            <a:ext cx="1736124" cy="12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2168" y="7367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Параметры для участка «Енисейский» для принятой концептуальной модели переноса (2/2)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FC42-AA5F-4AFF-A0AB-AE044302798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842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168" y="73678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Выводы (1/2)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350" y="531998"/>
            <a:ext cx="8180173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Параметры выбранных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гранито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-гнейсовых массивов горных пород на глубинах около 500 м, где предполагается размещение ПГЗРО достаточно близки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смотря на то, что в моделях объектов-аналогов характерный разброс в пределах квантилей 10% - 90% составляет около двух порядков,  применение упрощенного подхода с использованием средних значений, дает оценки средних результатов с точностью, не хуже, чем порядковой для моделей СДТ и СПС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Концептуальная модель -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защитные свойства массива определяются фильтрационными характеристиками на глубине расположения ПГЗРО, градиентом гидравлического напора, геометрией трещин и средней длиной миграции L до пересечения с крупной зоной деформации, имеющей гидравлическую связь с поверхностью. Скорость фильтрации подземных вод в приближении СПС, определяемая как частное от деления скорости Дарси на кинематическую пористость, совпадает со скоростью фильтрации в средней трещине, приходящейся на площадь, которая определяется расстоянием между трещинами D, их шириной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и значением транспортной апертуры, определяемой средним значением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водопроводимости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трещин, 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применима с точностью, не хуже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порядковой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FC42-AA5F-4AFF-A0AB-AE044302798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096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2" y="564974"/>
            <a:ext cx="82852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предварительных консервативных оценок получены значения параметров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адвективного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переноса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трещиноватой среды участка «Енисейский»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2168" y="73678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Выводы (2/2)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333" y="1834552"/>
            <a:ext cx="2913245" cy="2255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211" y="1822622"/>
            <a:ext cx="591270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ширина трещины                        	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5 м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длина до водопроводящего</a:t>
            </a:r>
          </a:p>
          <a:p>
            <a:pPr>
              <a:spcAft>
                <a:spcPts val="1200"/>
              </a:spcAft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разрывного нарушения		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 = 500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</a:p>
          <a:p>
            <a:pPr>
              <a:spcAft>
                <a:spcPts val="1200"/>
              </a:spcAft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поток ПВ через трещину	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Q =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7,6</a:t>
            </a:r>
            <a:r>
              <a:rPr lang="ru-RU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</a:t>
            </a:r>
            <a:r>
              <a:rPr lang="ru-RU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/год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транспортная апертура</a:t>
            </a:r>
          </a:p>
          <a:p>
            <a:pPr>
              <a:spcAft>
                <a:spcPts val="1200"/>
              </a:spcAft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трещины			δ = 1,2</a:t>
            </a:r>
            <a:r>
              <a:rPr lang="ru-RU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</a:t>
            </a:r>
          </a:p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скорость переноса 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консервативной примеси		12,6 м/год</a:t>
            </a:r>
          </a:p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переноса консервативной</a:t>
            </a:r>
          </a:p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примеси до поверхности		40 лет			</a:t>
            </a:r>
            <a:endParaRPr lang="ru-RU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FC42-AA5F-4AFF-A0AB-AE044302798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196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2636" y="5299513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1200" dirty="0" smtClean="0">
                <a:effectLst/>
                <a:latin typeface="Arial"/>
                <a:ea typeface="Calibri"/>
                <a:cs typeface="Times New Roman"/>
              </a:rPr>
              <a:t>Интегральная модель (ИМ) использует в упрощенном виде информацию моделей процессов и компонент для оценок функционирования ПГЗРО </a:t>
            </a:r>
            <a:r>
              <a:rPr lang="ru-RU" sz="1200" b="1" dirty="0" smtClean="0">
                <a:effectLst/>
                <a:latin typeface="Arial"/>
                <a:ea typeface="Calibri"/>
                <a:cs typeface="Times New Roman"/>
              </a:rPr>
              <a:t>как целого</a:t>
            </a:r>
            <a:r>
              <a:rPr lang="ru-RU" sz="1200" dirty="0" smtClean="0">
                <a:effectLst/>
                <a:latin typeface="Arial"/>
                <a:ea typeface="Calibri"/>
                <a:cs typeface="Times New Roman"/>
              </a:rPr>
              <a:t>, для получения оценок радиационных доз и риска </a:t>
            </a:r>
            <a:endParaRPr lang="ru-RU" sz="1200" dirty="0">
              <a:latin typeface="Arial"/>
              <a:ea typeface="Calibri"/>
              <a:cs typeface="Times New Roman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1200" dirty="0" smtClean="0">
                <a:effectLst/>
                <a:latin typeface="Arial"/>
                <a:ea typeface="Calibri"/>
                <a:cs typeface="Times New Roman"/>
              </a:rPr>
              <a:t>Для данных оценок используется итерационный подход от частного к общему и от общего к частному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1200" dirty="0" smtClean="0">
                <a:effectLst/>
                <a:latin typeface="Arial"/>
                <a:ea typeface="Calibri"/>
                <a:cs typeface="Times New Roman"/>
              </a:rPr>
              <a:t>В ИМСЗ закладываются неопределенности значения исходных параметров. Результаты ИМ являются основой обоснования безопасности ПГЗРО</a:t>
            </a:r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192" y="1101098"/>
            <a:ext cx="4474200" cy="4064717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938418" y="3249827"/>
            <a:ext cx="1300848" cy="531339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9512" y="188640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– получение исходных данных для моделирования переноса радионуклидов в геосфере в рамках интегральной модели для ОДБ участка «Енисейский»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FC42-AA5F-4AFF-A0AB-AE044302798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153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333" y="89785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Объекты для сравнения и концептуальная модель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адвективного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переноса в геосфере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047" y="873512"/>
            <a:ext cx="4563461" cy="187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1" y="2858700"/>
            <a:ext cx="863737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Forsmark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	</a:t>
            </a:r>
            <a:r>
              <a:rPr lang="ru-RU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Вулканические 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породы (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гранитоиды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различной </a:t>
            </a:r>
            <a:r>
              <a:rPr lang="ru-RU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степени метаморфизма);</a:t>
            </a:r>
          </a:p>
          <a:p>
            <a:pPr>
              <a:spcAft>
                <a:spcPts val="600"/>
              </a:spcAft>
            </a:pPr>
            <a:r>
              <a:rPr lang="en-US" sz="1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Olkiluoto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ru-RU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Метаморфические 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(различные гнейсы) и вулканические </a:t>
            </a:r>
            <a:r>
              <a:rPr lang="ru-RU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породы  (граниты и 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дайки диабаза</a:t>
            </a:r>
            <a:r>
              <a:rPr lang="ru-RU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);</a:t>
            </a:r>
          </a:p>
          <a:p>
            <a:r>
              <a:rPr lang="ru-RU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уч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r>
              <a:rPr lang="ru-RU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</a:t>
            </a:r>
            <a:r>
              <a:rPr lang="ru-RU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Енисейский»	Метаморфические 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породы (гнейсы) и интрузивные </a:t>
            </a:r>
            <a:r>
              <a:rPr lang="ru-RU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образования  (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мета-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долеритовые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дайки).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949" y="3885923"/>
            <a:ext cx="3838731" cy="2972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74044" y="5585254"/>
            <a:ext cx="3410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Выбор концептуальной модели в значительной степени связан с возможностью ее реализации готовым транспортным модулем п/с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GoldSim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FC42-AA5F-4AFF-A0AB-AE044302798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130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Изучение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водопроводимости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трещиноватых горных пород для финского и шведского ПГЗРО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C:\Users\Sergey\AppData\Local\Microsoft\Windows\Temporary Internet Files\Content.Word\Новый рисунок (73)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0" y="3052118"/>
            <a:ext cx="2563350" cy="2341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Sony\AppData\Local\Microsoft\Windows\INetCache\Content.Word\Новый рисунок (5).b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848" y="3027405"/>
            <a:ext cx="2970211" cy="2526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449" y="2916195"/>
            <a:ext cx="2964114" cy="245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308919" y="1328352"/>
            <a:ext cx="8447902" cy="1295400"/>
            <a:chOff x="216244" y="1847336"/>
            <a:chExt cx="8447902" cy="1295400"/>
          </a:xfrm>
        </p:grpSpPr>
        <p:sp>
          <p:nvSpPr>
            <p:cNvPr id="5" name="TextBox 4"/>
            <p:cNvSpPr txBox="1"/>
            <p:nvPr/>
          </p:nvSpPr>
          <p:spPr>
            <a:xfrm>
              <a:off x="216244" y="2211859"/>
              <a:ext cx="23230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Видео- </a:t>
              </a:r>
              <a:endParaRPr lang="en-US" b="1" dirty="0" smtClean="0"/>
            </a:p>
            <a:p>
              <a:pPr algn="ctr"/>
              <a:r>
                <a:rPr lang="ru-RU" b="1" dirty="0" smtClean="0"/>
                <a:t>и ИФ каротаж</a:t>
              </a:r>
              <a:endParaRPr lang="ru-RU" b="1" dirty="0"/>
            </a:p>
          </p:txBody>
        </p:sp>
        <p:sp>
          <p:nvSpPr>
            <p:cNvPr id="6" name="Стрелка вправо 5"/>
            <p:cNvSpPr/>
            <p:nvPr/>
          </p:nvSpPr>
          <p:spPr>
            <a:xfrm>
              <a:off x="2718487" y="2384854"/>
              <a:ext cx="518984" cy="203887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26941" y="1888524"/>
              <a:ext cx="23230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Дифференциальный измеритель расхода (</a:t>
              </a:r>
              <a:r>
                <a:rPr lang="en-US" b="1" dirty="0" smtClean="0"/>
                <a:t>PFL</a:t>
              </a:r>
              <a:r>
                <a:rPr lang="ru-RU" b="1" dirty="0" smtClean="0"/>
                <a:t>; ИО 0,2…0,5 м; </a:t>
              </a:r>
              <a:r>
                <a:rPr lang="en-US" b="1" dirty="0" smtClean="0"/>
                <a:t>&gt; 0,6</a:t>
              </a:r>
              <a:r>
                <a:rPr lang="ru-RU" b="1" dirty="0" smtClean="0"/>
                <a:t> л/час)</a:t>
              </a:r>
              <a:endParaRPr lang="ru-RU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41076" y="1886465"/>
              <a:ext cx="23230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Нагнетание</a:t>
              </a:r>
              <a:r>
                <a:rPr lang="en-US" b="1" dirty="0" smtClean="0"/>
                <a:t> c </a:t>
              </a:r>
              <a:r>
                <a:rPr lang="ru-RU" b="1" dirty="0" smtClean="0"/>
                <a:t>постоянным давлением (</a:t>
              </a:r>
              <a:r>
                <a:rPr lang="en-US" b="1" dirty="0" smtClean="0"/>
                <a:t>HTU</a:t>
              </a:r>
              <a:r>
                <a:rPr lang="ru-RU" b="1" dirty="0" smtClean="0"/>
                <a:t>; ИО 2…</a:t>
              </a:r>
              <a:r>
                <a:rPr lang="en-US" b="1" dirty="0" smtClean="0"/>
                <a:t>10</a:t>
              </a:r>
              <a:r>
                <a:rPr lang="ru-RU" b="1" dirty="0" smtClean="0"/>
                <a:t> м)</a:t>
              </a:r>
              <a:endParaRPr lang="ru-RU" b="1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53314" y="2168612"/>
              <a:ext cx="2075935" cy="7475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439298" y="1913239"/>
              <a:ext cx="2213918" cy="11883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371968" y="1847336"/>
              <a:ext cx="2213918" cy="1295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трелка вправо 12"/>
            <p:cNvSpPr/>
            <p:nvPr/>
          </p:nvSpPr>
          <p:spPr>
            <a:xfrm>
              <a:off x="5774724" y="2382794"/>
              <a:ext cx="518984" cy="203887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5" name="Прямая соединительная линия 14"/>
          <p:cNvCxnSpPr/>
          <p:nvPr/>
        </p:nvCxnSpPr>
        <p:spPr>
          <a:xfrm>
            <a:off x="370703" y="5962135"/>
            <a:ext cx="25454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2741" y="6042454"/>
            <a:ext cx="8557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участка «Енисейский» данные по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водопроводимости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горных пород получены по данным восстановления уровня ГВ после откачек на интервалах опробования (ИО) 50 м (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~ Slug Test)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FC42-AA5F-4AFF-A0AB-AE044302798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376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952" y="234316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Моделирование трещиноватых горных пород для финского ПГЗРО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1913" y="790833"/>
            <a:ext cx="771061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из всех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идентифицированных трещин лишь около 15% визуально классифицировались как «открытые» (обладающие внешними признаками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водопроводимости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), из которых действительно водопроводящими являлись не более 20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Реально, только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~3%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 всех наблюдаемых трещин участвуют в формировании переноса подземными водами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модуль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трещиноватости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значительно меняется в зависимости от предположений модели о минимально значимом значении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водопроводимости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С учетом средней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водопроводимости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трещин на глубине ПГЗРО (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~420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м; Т≈2</a:t>
            </a:r>
            <a:r>
              <a:rPr lang="ru-RU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-10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м</a:t>
            </a:r>
            <a:r>
              <a:rPr lang="ru-RU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/с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средний модуль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трещиноватости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~0,1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м.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среднем, на целевой глубине расстояние между водопроводящими трещинами составляет ≈10 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C:\Users\Sergey\AppData\Local\Microsoft\Windows\Temporary Internet Files\Content.Word\Новый рисунок (28).bmp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8"/>
          <a:stretch/>
        </p:blipFill>
        <p:spPr bwMode="auto">
          <a:xfrm>
            <a:off x="694174" y="3595816"/>
            <a:ext cx="3686295" cy="2057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246" y="3564924"/>
            <a:ext cx="3978511" cy="20821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8919" y="6005384"/>
            <a:ext cx="8692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среднем, на глубине объекта трещины шириной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5 м с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водопрово-димостью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Т ≈ 2</a:t>
            </a:r>
            <a:r>
              <a:rPr lang="ru-RU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-10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</a:t>
            </a:r>
            <a:r>
              <a:rPr lang="ru-RU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/с расположены на расстоянии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~ 10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 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FC42-AA5F-4AFF-A0AB-AE044302798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318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168" y="73678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Апертура трещин для финского ПГЗРО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995" y="530479"/>
            <a:ext cx="87980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плоской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трещины с гладкими поверхностями ее гидравлическая (иногда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называемая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кубичес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-кой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») апертура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2b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равна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136219"/>
              </p:ext>
            </p:extLst>
          </p:nvPr>
        </p:nvGraphicFramePr>
        <p:xfrm>
          <a:off x="3399052" y="911096"/>
          <a:ext cx="1350963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Equation" r:id="rId3" imgW="977760" imgH="495000" progId="Equation.DSMT4">
                  <p:embed/>
                </p:oleObj>
              </mc:Choice>
              <mc:Fallback>
                <p:oleObj name="Equation" r:id="rId3" imgW="977760" imgH="495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9052" y="911096"/>
                        <a:ext cx="1350963" cy="684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1529" y="1577200"/>
            <a:ext cx="88227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модели для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референтных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оценок транспортной апертуры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использовалась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зависимость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45975"/>
              </p:ext>
            </p:extLst>
          </p:nvPr>
        </p:nvGraphicFramePr>
        <p:xfrm>
          <a:off x="3391929" y="1921477"/>
          <a:ext cx="1507525" cy="351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Equation" r:id="rId5" imgW="977900" imgH="228600" progId="Equation.DSMT4">
                  <p:embed/>
                </p:oleObj>
              </mc:Choice>
              <mc:Fallback>
                <p:oleObj name="Equation" r:id="rId5" imgW="9779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1929" y="1921477"/>
                        <a:ext cx="1507525" cy="3512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77112" y="2279475"/>
            <a:ext cx="88227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(примерно в 10 раз больше, чем «кубическая»). Среднее значение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2b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     )≈ 0,07 мм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 descr="C:\Users\Sergey\AppData\Local\Microsoft\Windows\Temporary Internet Files\Content.Word\Новый рисунок (26).bmp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5"/>
          <a:stretch/>
        </p:blipFill>
        <p:spPr bwMode="auto">
          <a:xfrm>
            <a:off x="1383955" y="2910016"/>
            <a:ext cx="6487297" cy="315715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222829"/>
              </p:ext>
            </p:extLst>
          </p:nvPr>
        </p:nvGraphicFramePr>
        <p:xfrm>
          <a:off x="6126893" y="2217009"/>
          <a:ext cx="280086" cy="350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Equation" r:id="rId8" imgW="152280" imgH="190440" progId="Equation.DSMT4">
                  <p:embed/>
                </p:oleObj>
              </mc:Choice>
              <mc:Fallback>
                <p:oleObj name="Equation" r:id="rId8" imgW="1522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26893" y="2217009"/>
                        <a:ext cx="280086" cy="350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FC42-AA5F-4AFF-A0AB-AE044302798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106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168" y="7367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Гидрогеологическое моделирование  в приближении сплошной пористой среды (СПС) для финского ПГЗРО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2" y="1143000"/>
            <a:ext cx="3763988" cy="19921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трелка вправо 3"/>
          <p:cNvSpPr/>
          <p:nvPr/>
        </p:nvSpPr>
        <p:spPr>
          <a:xfrm>
            <a:off x="3904734" y="1785551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507" y="735228"/>
            <a:ext cx="3025698" cy="25702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6244" y="3242786"/>
            <a:ext cx="87980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СДТ         		                           СПС (размер блока – 50х50х50 м)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C:\Users\Sergey\AppData\Local\Microsoft\Windows\Temporary Internet Files\Content.Word\Новый рисунок (42).bmp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2"/>
          <a:stretch/>
        </p:blipFill>
        <p:spPr bwMode="auto">
          <a:xfrm>
            <a:off x="185351" y="3564984"/>
            <a:ext cx="3676135" cy="2335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Sergey\AppData\Local\Microsoft\Windows\Temporary Internet Files\Content.Word\Новый рисунок (43).bmp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429897" y="3644133"/>
            <a:ext cx="3429000" cy="210175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Овал 8"/>
          <p:cNvSpPr/>
          <p:nvPr/>
        </p:nvSpPr>
        <p:spPr>
          <a:xfrm>
            <a:off x="2959444" y="4639964"/>
            <a:ext cx="951469" cy="10008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930082" y="4557586"/>
            <a:ext cx="951469" cy="10008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28600" y="5912708"/>
            <a:ext cx="8692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Полученные в приближении СПС средние значения коэффициента фильтрации К ≈ 6</a:t>
            </a:r>
            <a:r>
              <a:rPr lang="ru-RU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-11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м/с; пористости 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≈ 10</a:t>
            </a:r>
            <a:r>
              <a:rPr lang="ru-RU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Водопроницаемы только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~30 %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объема горных пород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FC42-AA5F-4AFF-A0AB-AE044302798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177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168" y="73678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Моделирование траекторий переноса примеси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8" r="20279"/>
          <a:stretch/>
        </p:blipFill>
        <p:spPr bwMode="auto">
          <a:xfrm>
            <a:off x="809366" y="837271"/>
            <a:ext cx="2829699" cy="246198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142999" y="3319502"/>
            <a:ext cx="21253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Масштаб ПГЗРО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C:\Users\Sergey\AppData\Local\Microsoft\Windows\Temporary Internet Files\Content.Word\Новый рисунок (40).b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950" y="543696"/>
            <a:ext cx="4787986" cy="53284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719117" y="5869112"/>
            <a:ext cx="28132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Масштаб зоны влияния ПГЗРО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918912"/>
              </p:ext>
            </p:extLst>
          </p:nvPr>
        </p:nvGraphicFramePr>
        <p:xfrm>
          <a:off x="867032" y="4343400"/>
          <a:ext cx="1713789" cy="589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tion" r:id="rId5" imgW="1358640" imgH="469800" progId="Equation.DSMT4">
                  <p:embed/>
                </p:oleObj>
              </mc:Choice>
              <mc:Fallback>
                <p:oleObj name="Equation" r:id="rId5" imgW="1358640" imgH="469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032" y="4343400"/>
                        <a:ext cx="1713789" cy="5899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08685" y="4958831"/>
            <a:ext cx="28132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Транспортное сопротивление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75763"/>
              </p:ext>
            </p:extLst>
          </p:nvPr>
        </p:nvGraphicFramePr>
        <p:xfrm>
          <a:off x="1173891" y="5319584"/>
          <a:ext cx="1285733" cy="636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Equation" r:id="rId7" imgW="939800" imgH="469900" progId="Equation.DSMT4">
                  <p:embed/>
                </p:oleObj>
              </mc:Choice>
              <mc:Fallback>
                <p:oleObj name="Equation" r:id="rId7" imgW="939800" imgH="469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891" y="5319584"/>
                        <a:ext cx="1285733" cy="6363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099750" y="5976204"/>
            <a:ext cx="15569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Время переноса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FC42-AA5F-4AFF-A0AB-AE044302798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505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168" y="73678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Оценки по усредненным значениям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713" y="193609"/>
            <a:ext cx="2709948" cy="176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62136" y="1931426"/>
            <a:ext cx="29532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медианных значений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1636" y="526874"/>
            <a:ext cx="4734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Сравнение параметров переноса в масштабе ПГЗРО и его зоны влияния</a:t>
            </a:r>
            <a:endParaRPr 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49" y="998809"/>
            <a:ext cx="4697469" cy="2485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398863"/>
              </p:ext>
            </p:extLst>
          </p:nvPr>
        </p:nvGraphicFramePr>
        <p:xfrm>
          <a:off x="3188045" y="3595817"/>
          <a:ext cx="1513702" cy="389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" name="Equation" r:id="rId5" imgW="1625600" imgH="419100" progId="Equation.DSMT4">
                  <p:embed/>
                </p:oleObj>
              </mc:Choice>
              <mc:Fallback>
                <p:oleObj name="Equation" r:id="rId5" imgW="1625600" imgH="4191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8045" y="3595817"/>
                        <a:ext cx="1513702" cy="3894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483764"/>
              </p:ext>
            </p:extLst>
          </p:nvPr>
        </p:nvGraphicFramePr>
        <p:xfrm>
          <a:off x="1281438" y="3990906"/>
          <a:ext cx="195193" cy="266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" name="Equation" r:id="rId7" imgW="152334" imgH="190417" progId="Equation.DSMT4">
                  <p:embed/>
                </p:oleObj>
              </mc:Choice>
              <mc:Fallback>
                <p:oleObj name="Equation" r:id="rId7" imgW="152334" imgH="190417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438" y="3990906"/>
                        <a:ext cx="195193" cy="2666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67963" y="4000927"/>
            <a:ext cx="83661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 algn="just"/>
            <a:r>
              <a:rPr lang="ru-RU" altLang="ru-RU" sz="1200" dirty="0">
                <a:ea typeface="Calibri" pitchFamily="34" charset="0"/>
              </a:rPr>
              <a:t>Для Н = </a:t>
            </a:r>
            <a:r>
              <a:rPr lang="ru-RU" altLang="ru-RU" sz="1200" dirty="0" smtClean="0">
                <a:ea typeface="Calibri" pitchFamily="34" charset="0"/>
              </a:rPr>
              <a:t>10 м и      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= 2</a:t>
            </a:r>
            <a:r>
              <a:rPr kumimoji="0" lang="ru-RU" altLang="ru-RU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10</a:t>
            </a:r>
            <a:r>
              <a:rPr kumimoji="0" lang="ru-RU" altLang="ru-RU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-10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м</a:t>
            </a:r>
            <a:r>
              <a:rPr kumimoji="0" lang="ru-RU" altLang="ru-RU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/с  -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 = 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ru-RU" altLang="ru-RU" sz="1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10</a:t>
            </a:r>
            <a:r>
              <a:rPr kumimoji="0" lang="ru-RU" altLang="ru-RU" sz="1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-10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м/с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при значении К, полученном в приближении СПС К = 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6</a:t>
            </a:r>
            <a:r>
              <a:rPr kumimoji="0" lang="ru-RU" altLang="ru-RU" sz="1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10</a:t>
            </a:r>
            <a:r>
              <a:rPr kumimoji="0" lang="ru-RU" altLang="ru-RU" sz="1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-11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м/с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Скорость ПВ, получаемая из закона Дарси,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</a:t>
            </a:r>
            <a:r>
              <a:rPr kumimoji="0" lang="en-US" altLang="ru-RU" sz="12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при градиенте напора 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=0,01 и кинематической пористости φ = 10</a:t>
            </a:r>
            <a:r>
              <a:rPr kumimoji="0" lang="ru-RU" altLang="ru-RU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-5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622928"/>
              </p:ext>
            </p:extLst>
          </p:nvPr>
        </p:nvGraphicFramePr>
        <p:xfrm>
          <a:off x="3039762" y="4621427"/>
          <a:ext cx="2428103" cy="456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" name="Equation" r:id="rId9" imgW="2235200" imgH="419100" progId="Equation.DSMT4">
                  <p:embed/>
                </p:oleObj>
              </mc:Choice>
              <mc:Fallback>
                <p:oleObj name="Equation" r:id="rId9" imgW="2235200" imgH="4191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9762" y="4621427"/>
                        <a:ext cx="2428103" cy="4565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86498" y="5040695"/>
            <a:ext cx="55605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при значениях средней скорости ПВ на глубине ПГЗРО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ПГЗРО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1-2,3 м/год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0319" y="5306366"/>
            <a:ext cx="88474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Поток через «среднюю» трещину, приходящуюся на глубине ПГЗРО на площадь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WxD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= 5*10 = 50 м</a:t>
            </a:r>
            <a:r>
              <a:rPr lang="ru-RU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по закону Дарси,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1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237293"/>
              </p:ext>
            </p:extLst>
          </p:nvPr>
        </p:nvGraphicFramePr>
        <p:xfrm>
          <a:off x="2903838" y="5597611"/>
          <a:ext cx="3000375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4" name="Equation" r:id="rId11" imgW="2997200" imgH="241300" progId="Equation.DSMT4">
                  <p:embed/>
                </p:oleObj>
              </mc:Choice>
              <mc:Fallback>
                <p:oleObj name="Equation" r:id="rId11" imgW="2997200" imgH="2413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838" y="5597611"/>
                        <a:ext cx="3000375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129746" y="5898462"/>
            <a:ext cx="70495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При Т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  <a:r>
              <a:rPr lang="ru-RU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-10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/с,  ;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sz="1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= 1 м/год и W = 5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 значение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потока через трещину, </a:t>
            </a: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565548"/>
              </p:ext>
            </p:extLst>
          </p:nvPr>
        </p:nvGraphicFramePr>
        <p:xfrm>
          <a:off x="3163330" y="6240162"/>
          <a:ext cx="22193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5" name="Equation" r:id="rId13" imgW="2222500" imgH="254000" progId="Equation.DSMT4">
                  <p:embed/>
                </p:oleObj>
              </mc:Choice>
              <mc:Fallback>
                <p:oleObj name="Equation" r:id="rId13" imgW="2222500" imgH="2540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3330" y="6240162"/>
                        <a:ext cx="22193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FC42-AA5F-4AFF-A0AB-AE0443027986}" type="slidenum">
              <a:rPr lang="ru-RU" smtClean="0"/>
              <a:t>9</a:t>
            </a:fld>
            <a:endParaRPr lang="ru-RU"/>
          </a:p>
        </p:txBody>
      </p:sp>
      <p:pic>
        <p:nvPicPr>
          <p:cNvPr id="38" name="Рисунок 37" descr="C:\Users\Sergey\AppData\Local\Microsoft\Windows\Temporary Internet Files\Content.Word\Новый рисунок (41).bmp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777" y="2205683"/>
            <a:ext cx="2981590" cy="1853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69062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1195</Words>
  <Application>Microsoft Office PowerPoint</Application>
  <PresentationFormat>Экран (4:3)</PresentationFormat>
  <Paragraphs>89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Equation</vt:lpstr>
      <vt:lpstr>УПРОЩЕННАЯ МОДЕЛЬ ПЕРЕНОСА РАДИОНУКЛИДОВ В ТРЕЩИНОВАТЫХ КРИСТАЛЛИЧЕСКИХ ПОРОДАХ ДЛЯ ПРЕДВАРИТЕЛЬНЫХ ОЦЕНОК БЕЗОПАСНОСТИ ЗАХОРОНЕНИЯ РАО КЛАССА 1 НА УЧАСТКЕ «ЕНИСЕЙСКИЙ»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</dc:creator>
  <cp:lastModifiedBy>Sergey</cp:lastModifiedBy>
  <cp:revision>44</cp:revision>
  <dcterms:created xsi:type="dcterms:W3CDTF">2021-09-01T09:06:56Z</dcterms:created>
  <dcterms:modified xsi:type="dcterms:W3CDTF">2021-09-22T09:46:40Z</dcterms:modified>
</cp:coreProperties>
</file>