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71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288" r:id="rId25"/>
    <p:sldId id="283" r:id="rId26"/>
    <p:sldId id="284" r:id="rId27"/>
    <p:sldId id="285" r:id="rId28"/>
    <p:sldId id="287" r:id="rId29"/>
    <p:sldId id="289" r:id="rId3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26" y="82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5T17:22:52.037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19.wmf"/><Relationship Id="rId7" Type="http://schemas.openxmlformats.org/officeDocument/2006/relationships/image" Target="../media/image25.wmf"/><Relationship Id="rId2" Type="http://schemas.openxmlformats.org/officeDocument/2006/relationships/image" Target="../media/image18.wmf"/><Relationship Id="rId1" Type="http://schemas.openxmlformats.org/officeDocument/2006/relationships/image" Target="../media/image21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3AAF262-8E7D-43BE-B0E2-2A771BBE1517}" type="datetimeFigureOut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GB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2FB2A2A-4118-4D71-924F-AFD427797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05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2251847-E4D9-4AF9-A35F-36176138E812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049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F99FCEE-0655-42C8-B8F1-F06CE1B7AAC6}" type="slidenum">
              <a:rPr lang="en-GB" altLang="en-US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9161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50CEF0-38E1-4FD1-9BFB-00E17F5C5EB6}" type="slidenum">
              <a:rPr lang="en-GB" altLang="en-US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196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E21C-0DD3-4C79-9AA1-EF010B139DA9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E3760-8B6C-4FFC-8784-22089F1126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8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9D41-B766-4C3B-A752-D90536246009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EA543-83A7-4463-93B8-EAA2B054E5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3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675DD-25AA-4578-BC28-EE29D16733B4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60BE-1B78-430B-B196-F4BDD5C6DF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2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A1CDB-8757-4C41-9DD2-1E8287A363ED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2AEB-8931-48C8-A493-3050ECFBD8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62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E644-65B1-41C0-87FF-2E4502296A97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7EBE-7DDC-4B60-A224-04E255BC3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9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B9B4-8D16-4B6D-A5B6-516F08DB8FFF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7A96-DCF8-42A8-8BEE-3DE0774469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3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7E64-2E80-4150-BB41-8F6EB26F78C3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193C-0186-4B46-8968-C7F7369B0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59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8E0F-28BE-4C4E-B8F9-399B070A215F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C378A-AF4C-4439-8C45-463CE1E37B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578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40EA-F100-49BD-A7E3-BA154AF0B3FD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B7FC6-8ABC-42DA-86CE-1351FE222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3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E758-8511-424A-9A1B-BFD28CB99631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6A44-9244-439A-B6AA-FA46131384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7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E7C97-1DBD-4DEA-988F-DB494A103D8C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9394-3E19-4C0F-B181-81EB82CEB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GB" alt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GB" alt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DD024-44E1-42B1-9BD5-50C261F275EE}" type="datetime1">
              <a:rPr lang="en-GB"/>
              <a:pPr>
                <a:defRPr/>
              </a:pPr>
              <a:t>22/09/2021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07DCB-EC3D-47AA-8B99-C440137566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9.wmf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24" Type="http://schemas.openxmlformats.org/officeDocument/2006/relationships/image" Target="../media/image10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23" Type="http://schemas.openxmlformats.org/officeDocument/2006/relationships/oleObject" Target="../embeddings/oleObject10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comments" Target="../comments/comment1.xml"/><Relationship Id="rId5" Type="http://schemas.openxmlformats.org/officeDocument/2006/relationships/image" Target="../media/image13.w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2.wmf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8.wmf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500" y="330200"/>
            <a:ext cx="9461500" cy="3179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Радуга </a:t>
            </a:r>
            <a:r>
              <a:rPr lang="en-US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 решения многогруппового уравнения переноса на неструктурированных сетках на параллельных компьютерах: современное состояние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071938"/>
            <a:ext cx="9144000" cy="1655762"/>
          </a:xfrm>
        </p:spPr>
        <p:txBody>
          <a:bodyPr/>
          <a:lstStyle/>
          <a:p>
            <a:pPr eaLnBrk="1" hangingPunct="1"/>
            <a:r>
              <a:rPr lang="ru-RU" alt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 Л.П., С.А. Гайфулин, </a:t>
            </a:r>
            <a:r>
              <a:rPr lang="ru-RU" altLang="en-US" sz="30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О.В.</a:t>
            </a:r>
            <a:endParaRPr lang="en-GB" altLang="en-US" sz="3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en-US" sz="3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прикладной математики им. М.В.Келдыша, г. Москва</a:t>
            </a:r>
            <a:endParaRPr lang="en-GB" altLang="en-US" sz="3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3" y="228600"/>
            <a:ext cx="8832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-152400" y="128588"/>
            <a:ext cx="12344400" cy="55245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треугольной сетки. Задача С5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9D3F8-768F-44EF-AA94-85BD3354ECA1}" type="slidenum">
              <a:rPr lang="en-GB" smtClean="0"/>
              <a:pPr>
                <a:defRPr/>
              </a:pPr>
              <a:t>10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00" y="149225"/>
            <a:ext cx="74549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подготовки пространственной сетки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Рисунок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825500"/>
            <a:ext cx="78105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ACDFD-5C98-4F5E-B6DC-69AED5709A0F}" type="slidenum">
              <a:rPr lang="en-GB" smtClean="0"/>
              <a:pPr>
                <a:defRPr/>
              </a:pPr>
              <a:t>11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2603500" y="149225"/>
            <a:ext cx="7454900" cy="549275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Сеточные схемы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892300" y="1014413"/>
            <a:ext cx="9829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характеристик и метода конечных элементов.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Сеточные величины – значения решения в вершинах ячеек и в вершинах граней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27037-C8F2-4CB3-8F96-01B6E6C69DDC}" type="slidenum">
              <a:rPr lang="en-GB" smtClean="0"/>
              <a:pPr>
                <a:defRPr/>
              </a:pPr>
              <a:t>12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92300" y="149225"/>
            <a:ext cx="8699500" cy="549275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решения систем сеточных уравнений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422400" y="1052513"/>
            <a:ext cx="101600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Одношаговый метод (простая итерация)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Двушаговый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KP1 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(простая итерация + расчет ускоряющей поправки)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уравнения для ускоряющей поправки методом подпространств Крылова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F168D-4C1A-42D5-AB18-7CAE31B2F099}" type="slidenum">
              <a:rPr lang="en-GB" smtClean="0"/>
              <a:pPr>
                <a:defRPr/>
              </a:pPr>
              <a:t>13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149225"/>
            <a:ext cx="115443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Двухуровневый алгоритм распараллеливания вычислен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ий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1892300" y="1014413"/>
            <a:ext cx="98298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уровень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распараллеливание по пространственным подобластям (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MPI)</a:t>
            </a: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уровень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распараллеливание внутри каждой пространственной подобласти по направлениям переноса (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OpenMp</a:t>
            </a: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C355-4D90-4CE3-A89A-343B109F421A}" type="slidenum">
              <a:rPr lang="en-GB" smtClean="0"/>
              <a:pPr>
                <a:defRPr/>
              </a:pPr>
              <a:t>14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350" y="212725"/>
            <a:ext cx="9131300" cy="801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разбиения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сетки на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подобластей тремя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методами.</a:t>
            </a:r>
            <a:r>
              <a:rPr lang="en-GB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С5</a:t>
            </a:r>
            <a:r>
              <a:rPr lang="en-GB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GB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254250"/>
            <a:ext cx="3865562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275" y="2244725"/>
            <a:ext cx="38417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6100" y="203200"/>
            <a:ext cx="10990263" cy="554038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en-GB" sz="3400" b="1" dirty="0">
              <a:latin typeface="+mn-lt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546100" y="1354138"/>
            <a:ext cx="235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Жадный метод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781550" y="1355725"/>
            <a:ext cx="23574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бисекции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8732838" y="1362075"/>
            <a:ext cx="2714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Координатный метод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31300" y="6364288"/>
            <a:ext cx="2743200" cy="365125"/>
          </a:xfrm>
        </p:spPr>
        <p:txBody>
          <a:bodyPr/>
          <a:lstStyle/>
          <a:p>
            <a:pPr>
              <a:defRPr/>
            </a:pPr>
            <a:fld id="{921586C2-E933-4A51-BD46-21424D73528D}" type="slidenum">
              <a:rPr lang="en-GB" smtClean="0"/>
              <a:pPr>
                <a:defRPr/>
              </a:pPr>
              <a:t>15</a:t>
            </a:fld>
            <a:r>
              <a:rPr lang="en-GB" dirty="0" smtClean="0"/>
              <a:t>/27</a:t>
            </a:r>
            <a:endParaRPr lang="en-GB" dirty="0"/>
          </a:p>
        </p:txBody>
      </p:sp>
      <p:pic>
        <p:nvPicPr>
          <p:cNvPr id="20490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9013"/>
            <a:ext cx="3868738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Прямоугольник 6"/>
          <p:cNvSpPr>
            <a:spLocks noChangeArrowheads="1"/>
          </p:cNvSpPr>
          <p:nvPr/>
        </p:nvSpPr>
        <p:spPr bwMode="auto">
          <a:xfrm>
            <a:off x="1935163" y="6024563"/>
            <a:ext cx="4600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«Перепутанные» подобласти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2" name="Прямоугольник 14"/>
          <p:cNvSpPr>
            <a:spLocks noChangeArrowheads="1"/>
          </p:cNvSpPr>
          <p:nvPr/>
        </p:nvSpPr>
        <p:spPr bwMode="auto">
          <a:xfrm>
            <a:off x="8948738" y="5929313"/>
            <a:ext cx="2789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Локализованные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подобласти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счета от метода разбиения. Задача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</a:p>
        </p:txBody>
      </p:sp>
      <p:grpSp>
        <p:nvGrpSpPr>
          <p:cNvPr id="21507" name="Группа 6"/>
          <p:cNvGrpSpPr>
            <a:grpSpLocks/>
          </p:cNvGrpSpPr>
          <p:nvPr/>
        </p:nvGrpSpPr>
        <p:grpSpPr bwMode="auto">
          <a:xfrm>
            <a:off x="3522663" y="615950"/>
            <a:ext cx="7958137" cy="6013450"/>
            <a:chOff x="1822580" y="844062"/>
            <a:chExt cx="7957996" cy="6013938"/>
          </a:xfrm>
        </p:grpSpPr>
        <p:pic>
          <p:nvPicPr>
            <p:cNvPr id="21511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80" y="844062"/>
              <a:ext cx="7923961" cy="601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6365925" y="3704969"/>
              <a:ext cx="3165419" cy="9843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3" name="TextBox 5"/>
            <p:cNvSpPr txBox="1">
              <a:spLocks noChangeArrowheads="1"/>
            </p:cNvSpPr>
            <p:nvPr/>
          </p:nvSpPr>
          <p:spPr bwMode="auto">
            <a:xfrm>
              <a:off x="9281148" y="4104456"/>
              <a:ext cx="4994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211138" y="995363"/>
            <a:ext cx="27257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скоростей реакций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115</a:t>
            </a:r>
            <a:r>
              <a:rPr lang="en-GB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’)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53CCA-4511-4C4F-B4D4-9E3BC317234D}" type="slidenum">
              <a:rPr lang="en-GB" smtClean="0"/>
              <a:pPr>
                <a:defRPr/>
              </a:pPr>
              <a:t>16</a:t>
            </a:fld>
            <a:r>
              <a:rPr lang="en-GB" dirty="0" smtClean="0"/>
              <a:t>/27</a:t>
            </a:r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39700" y="177800"/>
            <a:ext cx="11887200" cy="92075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счета от метода разбиения. Задача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  <a:endParaRPr lang="en-GB" alt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616200" y="1117600"/>
            <a:ext cx="67183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Пространственная тетраэдрическая сетка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Salome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вершин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49335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граней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559310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ячеек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alt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276216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радиус ячейки – 1.4 см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Отношение самого короткого ребра ячейки к самому длинному – 0.43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EC253-7555-4FD9-AE8D-4214F427DBE5}" type="slidenum">
              <a:rPr lang="en-GB" smtClean="0"/>
              <a:pPr>
                <a:defRPr/>
              </a:pPr>
              <a:t>17</a:t>
            </a:fld>
            <a:r>
              <a:rPr lang="en-GB" dirty="0" smtClean="0"/>
              <a:t>/27</a:t>
            </a:r>
            <a:endParaRPr lang="en-GB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7"/>
          <p:cNvSpPr txBox="1">
            <a:spLocks noChangeArrowheads="1"/>
          </p:cNvSpPr>
          <p:nvPr/>
        </p:nvSpPr>
        <p:spPr bwMode="auto">
          <a:xfrm>
            <a:off x="120650" y="5899150"/>
            <a:ext cx="123396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60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разбиении координатным методом время счета наименьшее при малом числе подобластей и наибольшее при большом числе подобластей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650" y="80963"/>
            <a:ext cx="12172950" cy="5143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времени счета от метода разбиения. Задача 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  <a:endParaRPr lang="en-GB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03CF4-D9FD-48CA-B98A-BB308DBCCD1D}" type="slidenum">
              <a:rPr lang="en-GB" smtClean="0"/>
              <a:pPr>
                <a:defRPr/>
              </a:pPr>
              <a:t>18</a:t>
            </a:fld>
            <a:r>
              <a:rPr lang="en-GB" dirty="0" smtClean="0"/>
              <a:t>/27</a:t>
            </a:r>
            <a:endParaRPr lang="en-GB" dirty="0"/>
          </a:p>
        </p:txBody>
      </p:sp>
      <p:pic>
        <p:nvPicPr>
          <p:cNvPr id="2355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487488"/>
            <a:ext cx="44513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1498600"/>
            <a:ext cx="5057775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Прямоугольник 2"/>
          <p:cNvSpPr>
            <a:spLocks noChangeArrowheads="1"/>
          </p:cNvSpPr>
          <p:nvPr/>
        </p:nvSpPr>
        <p:spPr bwMode="auto">
          <a:xfrm>
            <a:off x="1066800" y="563563"/>
            <a:ext cx="11125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К-100, ИПМ им. М.В.Келдыша</a:t>
            </a:r>
            <a:r>
              <a:rPr lang="en-GB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счета (мин)                     Отношение времен счета</a:t>
            </a:r>
            <a:endParaRPr lang="en-GB" altLang="en-US" sz="260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Группа 31"/>
          <p:cNvGrpSpPr>
            <a:grpSpLocks/>
          </p:cNvGrpSpPr>
          <p:nvPr/>
        </p:nvGrpSpPr>
        <p:grpSpPr bwMode="auto">
          <a:xfrm>
            <a:off x="4213225" y="2119313"/>
            <a:ext cx="3765550" cy="3646487"/>
            <a:chOff x="1661243" y="1393116"/>
            <a:chExt cx="4684618" cy="403244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 t="6800"/>
            <a:stretch/>
          </p:blipFill>
          <p:spPr>
            <a:xfrm>
              <a:off x="1670768" y="1393116"/>
              <a:ext cx="4675093" cy="4032447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Полилиния 9"/>
            <p:cNvSpPr/>
            <p:nvPr/>
          </p:nvSpPr>
          <p:spPr bwMode="auto">
            <a:xfrm>
              <a:off x="1661243" y="2781738"/>
              <a:ext cx="3736635" cy="2556049"/>
            </a:xfrm>
            <a:custGeom>
              <a:avLst/>
              <a:gdLst>
                <a:gd name="connsiteX0" fmla="*/ 209550 w 2990850"/>
                <a:gd name="connsiteY0" fmla="*/ 200025 h 2143125"/>
                <a:gd name="connsiteX1" fmla="*/ 571500 w 2990850"/>
                <a:gd name="connsiteY1" fmla="*/ 9525 h 2143125"/>
                <a:gd name="connsiteX2" fmla="*/ 1323975 w 2990850"/>
                <a:gd name="connsiteY2" fmla="*/ 0 h 2143125"/>
                <a:gd name="connsiteX3" fmla="*/ 1771650 w 2990850"/>
                <a:gd name="connsiteY3" fmla="*/ 104775 h 2143125"/>
                <a:gd name="connsiteX4" fmla="*/ 2152650 w 2990850"/>
                <a:gd name="connsiteY4" fmla="*/ 285750 h 2143125"/>
                <a:gd name="connsiteX5" fmla="*/ 2628900 w 2990850"/>
                <a:gd name="connsiteY5" fmla="*/ 304800 h 2143125"/>
                <a:gd name="connsiteX6" fmla="*/ 2609850 w 2990850"/>
                <a:gd name="connsiteY6" fmla="*/ 752475 h 2143125"/>
                <a:gd name="connsiteX7" fmla="*/ 2800350 w 2990850"/>
                <a:gd name="connsiteY7" fmla="*/ 1066800 h 2143125"/>
                <a:gd name="connsiteX8" fmla="*/ 2990850 w 2990850"/>
                <a:gd name="connsiteY8" fmla="*/ 1390650 h 2143125"/>
                <a:gd name="connsiteX9" fmla="*/ 2990850 w 2990850"/>
                <a:gd name="connsiteY9" fmla="*/ 1819275 h 2143125"/>
                <a:gd name="connsiteX10" fmla="*/ 2781300 w 2990850"/>
                <a:gd name="connsiteY10" fmla="*/ 2143125 h 2143125"/>
                <a:gd name="connsiteX11" fmla="*/ 942975 w 2990850"/>
                <a:gd name="connsiteY11" fmla="*/ 2143125 h 2143125"/>
                <a:gd name="connsiteX12" fmla="*/ 0 w 2990850"/>
                <a:gd name="connsiteY12" fmla="*/ 523875 h 2143125"/>
                <a:gd name="connsiteX13" fmla="*/ 209550 w 2990850"/>
                <a:gd name="connsiteY13" fmla="*/ 200025 h 214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0850" h="2143125">
                  <a:moveTo>
                    <a:pt x="209550" y="200025"/>
                  </a:moveTo>
                  <a:lnTo>
                    <a:pt x="571500" y="9525"/>
                  </a:lnTo>
                  <a:lnTo>
                    <a:pt x="1323975" y="0"/>
                  </a:lnTo>
                  <a:lnTo>
                    <a:pt x="1771650" y="104775"/>
                  </a:lnTo>
                  <a:lnTo>
                    <a:pt x="2152650" y="285750"/>
                  </a:lnTo>
                  <a:lnTo>
                    <a:pt x="2628900" y="304800"/>
                  </a:lnTo>
                  <a:lnTo>
                    <a:pt x="2609850" y="752475"/>
                  </a:lnTo>
                  <a:lnTo>
                    <a:pt x="2800350" y="1066800"/>
                  </a:lnTo>
                  <a:lnTo>
                    <a:pt x="2990850" y="1390650"/>
                  </a:lnTo>
                  <a:lnTo>
                    <a:pt x="2990850" y="1819275"/>
                  </a:lnTo>
                  <a:lnTo>
                    <a:pt x="2781300" y="2143125"/>
                  </a:lnTo>
                  <a:lnTo>
                    <a:pt x="942975" y="2143125"/>
                  </a:lnTo>
                  <a:lnTo>
                    <a:pt x="0" y="523875"/>
                  </a:lnTo>
                  <a:lnTo>
                    <a:pt x="209550" y="200025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51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586" name="Полилиния 34"/>
            <p:cNvSpPr>
              <a:spLocks noChangeArrowheads="1"/>
            </p:cNvSpPr>
            <p:nvPr/>
          </p:nvSpPr>
          <p:spPr bwMode="auto">
            <a:xfrm>
              <a:off x="1907704" y="1484784"/>
              <a:ext cx="4366772" cy="3438727"/>
            </a:xfrm>
            <a:custGeom>
              <a:avLst/>
              <a:gdLst>
                <a:gd name="T0" fmla="*/ 0 w 3495675"/>
                <a:gd name="T1" fmla="*/ 20900560 h 2886075"/>
                <a:gd name="T2" fmla="*/ 12726800 w 3495675"/>
                <a:gd name="T3" fmla="*/ 17757631 h 2886075"/>
                <a:gd name="T4" fmla="*/ 38850330 w 3495675"/>
                <a:gd name="T5" fmla="*/ 17757631 h 2886075"/>
                <a:gd name="T6" fmla="*/ 54926326 w 3495675"/>
                <a:gd name="T7" fmla="*/ 19486245 h 2886075"/>
                <a:gd name="T8" fmla="*/ 68657904 w 3495675"/>
                <a:gd name="T9" fmla="*/ 22629189 h 2886075"/>
                <a:gd name="T10" fmla="*/ 84064030 w 3495675"/>
                <a:gd name="T11" fmla="*/ 22943482 h 2886075"/>
                <a:gd name="T12" fmla="*/ 84064030 w 3495675"/>
                <a:gd name="T13" fmla="*/ 30015097 h 2886075"/>
                <a:gd name="T14" fmla="*/ 97125820 w 3495675"/>
                <a:gd name="T15" fmla="*/ 40543962 h 2886075"/>
                <a:gd name="T16" fmla="*/ 97795659 w 3495675"/>
                <a:gd name="T17" fmla="*/ 47615562 h 2886075"/>
                <a:gd name="T18" fmla="*/ 122914331 w 3495675"/>
                <a:gd name="T19" fmla="*/ 26715005 h 2886075"/>
                <a:gd name="T20" fmla="*/ 90762358 w 3495675"/>
                <a:gd name="T21" fmla="*/ 0 h 2886075"/>
                <a:gd name="T22" fmla="*/ 25788599 w 3495675"/>
                <a:gd name="T23" fmla="*/ 157143 h 2886075"/>
                <a:gd name="T24" fmla="*/ 0 w 3495675"/>
                <a:gd name="T25" fmla="*/ 20900560 h 28860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95675"/>
                <a:gd name="T40" fmla="*/ 0 h 2886075"/>
                <a:gd name="T41" fmla="*/ 3495675 w 3495675"/>
                <a:gd name="T42" fmla="*/ 2886075 h 28860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95675" h="2886075">
                  <a:moveTo>
                    <a:pt x="0" y="1266825"/>
                  </a:moveTo>
                  <a:lnTo>
                    <a:pt x="361950" y="1076325"/>
                  </a:lnTo>
                  <a:lnTo>
                    <a:pt x="1104900" y="1076325"/>
                  </a:lnTo>
                  <a:lnTo>
                    <a:pt x="1562100" y="1181100"/>
                  </a:lnTo>
                  <a:lnTo>
                    <a:pt x="1952625" y="1371600"/>
                  </a:lnTo>
                  <a:lnTo>
                    <a:pt x="2390775" y="1390650"/>
                  </a:lnTo>
                  <a:lnTo>
                    <a:pt x="2390775" y="1819275"/>
                  </a:lnTo>
                  <a:lnTo>
                    <a:pt x="2762250" y="2457450"/>
                  </a:lnTo>
                  <a:lnTo>
                    <a:pt x="2781300" y="2886075"/>
                  </a:lnTo>
                  <a:lnTo>
                    <a:pt x="3495675" y="1619250"/>
                  </a:lnTo>
                  <a:lnTo>
                    <a:pt x="2581275" y="0"/>
                  </a:lnTo>
                  <a:lnTo>
                    <a:pt x="733425" y="9525"/>
                  </a:lnTo>
                  <a:lnTo>
                    <a:pt x="0" y="1266825"/>
                  </a:lnTo>
                  <a:close/>
                </a:path>
              </a:pathLst>
            </a:custGeom>
            <a:solidFill>
              <a:srgbClr val="FFCCCC">
                <a:alpha val="4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916014" y="2765939"/>
              <a:ext cx="3481863" cy="2157543"/>
            </a:xfrm>
            <a:custGeom>
              <a:avLst/>
              <a:gdLst>
                <a:gd name="connsiteX0" fmla="*/ 0 w 2790825"/>
                <a:gd name="connsiteY0" fmla="*/ 200025 h 1800225"/>
                <a:gd name="connsiteX1" fmla="*/ 352425 w 2790825"/>
                <a:gd name="connsiteY1" fmla="*/ 0 h 1800225"/>
                <a:gd name="connsiteX2" fmla="*/ 1104900 w 2790825"/>
                <a:gd name="connsiteY2" fmla="*/ 0 h 1800225"/>
                <a:gd name="connsiteX3" fmla="*/ 1581150 w 2790825"/>
                <a:gd name="connsiteY3" fmla="*/ 104775 h 1800225"/>
                <a:gd name="connsiteX4" fmla="*/ 1952625 w 2790825"/>
                <a:gd name="connsiteY4" fmla="*/ 304800 h 1800225"/>
                <a:gd name="connsiteX5" fmla="*/ 2409825 w 2790825"/>
                <a:gd name="connsiteY5" fmla="*/ 304800 h 1800225"/>
                <a:gd name="connsiteX6" fmla="*/ 2390775 w 2790825"/>
                <a:gd name="connsiteY6" fmla="*/ 771525 h 1800225"/>
                <a:gd name="connsiteX7" fmla="*/ 2771775 w 2790825"/>
                <a:gd name="connsiteY7" fmla="*/ 1390650 h 1800225"/>
                <a:gd name="connsiteX8" fmla="*/ 2790825 w 2790825"/>
                <a:gd name="connsiteY8" fmla="*/ 1800225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0825" h="1800225">
                  <a:moveTo>
                    <a:pt x="0" y="200025"/>
                  </a:moveTo>
                  <a:lnTo>
                    <a:pt x="352425" y="0"/>
                  </a:lnTo>
                  <a:lnTo>
                    <a:pt x="1104900" y="0"/>
                  </a:lnTo>
                  <a:lnTo>
                    <a:pt x="1581150" y="104775"/>
                  </a:lnTo>
                  <a:lnTo>
                    <a:pt x="1952625" y="304800"/>
                  </a:lnTo>
                  <a:lnTo>
                    <a:pt x="2409825" y="304800"/>
                  </a:lnTo>
                  <a:lnTo>
                    <a:pt x="2390775" y="771525"/>
                  </a:lnTo>
                  <a:lnTo>
                    <a:pt x="2771775" y="1390650"/>
                  </a:lnTo>
                  <a:lnTo>
                    <a:pt x="2790825" y="1800225"/>
                  </a:lnTo>
                </a:path>
              </a:pathLst>
            </a:custGeom>
            <a:noFill/>
            <a:ln w="2857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950" y="12700"/>
            <a:ext cx="9112250" cy="920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метода распараллеливания на компьютерах с разделенной памятью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TextBox 2"/>
          <p:cNvSpPr txBox="1">
            <a:spLocks noChangeArrowheads="1"/>
          </p:cNvSpPr>
          <p:nvPr/>
        </p:nvSpPr>
        <p:spPr bwMode="auto">
          <a:xfrm>
            <a:off x="146050" y="933450"/>
            <a:ext cx="4292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BJ 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итераций по границам подобластей: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потоков на границе подобласти известны из результата расчета на предыдущей итерации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(меньше обменов, больше итераций)</a:t>
            </a:r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7696200" y="1008063"/>
            <a:ext cx="4495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ru-RU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метод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сквозного счета: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потоков на границе подобласти известны из результата расчета на текущей итерации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(меньше итераций, больше обменов)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08049-1ED7-4359-A6D8-82BD4D6EFF6A}" type="slidenum">
              <a:rPr lang="en-GB" smtClean="0"/>
              <a:pPr>
                <a:defRPr/>
              </a:pPr>
              <a:t>19</a:t>
            </a:fld>
            <a:r>
              <a:rPr lang="en-US" dirty="0"/>
              <a:t>/</a:t>
            </a:r>
            <a:r>
              <a:rPr lang="ru-RU" dirty="0" smtClean="0"/>
              <a:t>27</a:t>
            </a:r>
            <a:endParaRPr lang="en-GB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4850" y="149225"/>
            <a:ext cx="8988425" cy="901700"/>
          </a:xfrm>
        </p:spPr>
        <p:txBody>
          <a:bodyPr anchor="ctr"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многогрупповое уравнение переноса</a:t>
            </a:r>
          </a:p>
        </p:txBody>
      </p:sp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2511425" y="1066800"/>
          <a:ext cx="73421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4" imgW="4305300" imgH="444500" progId="Equation.DSMT4">
                  <p:embed/>
                </p:oleObj>
              </mc:Choice>
              <mc:Fallback>
                <p:oleObj name="Equation" r:id="rId4" imgW="43053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25" y="1066800"/>
                        <a:ext cx="7342188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1524000" y="29733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25" name="Object 6"/>
          <p:cNvGraphicFramePr>
            <a:graphicFrameLocks noChangeAspect="1"/>
          </p:cNvGraphicFramePr>
          <p:nvPr/>
        </p:nvGraphicFramePr>
        <p:xfrm>
          <a:off x="3459163" y="1747838"/>
          <a:ext cx="5151437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6" imgW="3289300" imgH="546100" progId="Equation.DSMT4">
                  <p:embed/>
                </p:oleObj>
              </mc:Choice>
              <mc:Fallback>
                <p:oleObj name="Equation" r:id="rId6" imgW="3289300" imgH="546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1747838"/>
                        <a:ext cx="5151437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/>
          <p:cNvGraphicFramePr>
            <a:graphicFrameLocks noChangeAspect="1"/>
          </p:cNvGraphicFramePr>
          <p:nvPr/>
        </p:nvGraphicFramePr>
        <p:xfrm>
          <a:off x="6905625" y="2482850"/>
          <a:ext cx="30781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8" imgW="1612900" imgH="203200" progId="Equation.DSMT4">
                  <p:embed/>
                </p:oleObj>
              </mc:Choice>
              <mc:Fallback>
                <p:oleObj name="Equation" r:id="rId8" imgW="1612900" imgH="203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2482850"/>
                        <a:ext cx="30781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524000" y="2979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28" name="Object 10"/>
          <p:cNvGraphicFramePr>
            <a:graphicFrameLocks noChangeAspect="1"/>
          </p:cNvGraphicFramePr>
          <p:nvPr/>
        </p:nvGraphicFramePr>
        <p:xfrm>
          <a:off x="1774825" y="3071813"/>
          <a:ext cx="11842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0" imgW="609336" imgH="253890" progId="Equation.DSMT4">
                  <p:embed/>
                </p:oleObj>
              </mc:Choice>
              <mc:Fallback>
                <p:oleObj name="Equation" r:id="rId10" imgW="609336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071813"/>
                        <a:ext cx="11842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087688" y="3063875"/>
            <a:ext cx="4389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группового потока нейтронов 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524000" y="2979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524000" y="2979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32" name="Object 16"/>
          <p:cNvGraphicFramePr>
            <a:graphicFrameLocks noChangeAspect="1"/>
          </p:cNvGraphicFramePr>
          <p:nvPr/>
        </p:nvGraphicFramePr>
        <p:xfrm>
          <a:off x="1774825" y="3479800"/>
          <a:ext cx="6572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2" imgW="342751" imgH="203112" progId="Equation.DSMT4">
                  <p:embed/>
                </p:oleObj>
              </mc:Choice>
              <mc:Fallback>
                <p:oleObj name="Equation" r:id="rId12" imgW="342751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479800"/>
                        <a:ext cx="6572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3063875" y="3427413"/>
            <a:ext cx="358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 -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 источника нейтронов</a:t>
            </a: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134" name="Object 19"/>
          <p:cNvGraphicFramePr>
            <a:graphicFrameLocks noChangeAspect="1"/>
          </p:cNvGraphicFramePr>
          <p:nvPr/>
        </p:nvGraphicFramePr>
        <p:xfrm>
          <a:off x="1774825" y="4140200"/>
          <a:ext cx="9525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4" imgW="494870" imgH="253780" progId="Equation.DSMT4">
                  <p:embed/>
                </p:oleObj>
              </mc:Choice>
              <mc:Fallback>
                <p:oleObj name="Equation" r:id="rId14" imgW="494870" imgH="2537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140200"/>
                        <a:ext cx="95250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2944813" y="4095750"/>
            <a:ext cx="21050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  -</a:t>
            </a: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сечение</a:t>
            </a:r>
          </a:p>
        </p:txBody>
      </p:sp>
      <p:graphicFrame>
        <p:nvGraphicFramePr>
          <p:cNvPr id="5136" name="Object 21"/>
          <p:cNvGraphicFramePr>
            <a:graphicFrameLocks noChangeAspect="1"/>
          </p:cNvGraphicFramePr>
          <p:nvPr/>
        </p:nvGraphicFramePr>
        <p:xfrm>
          <a:off x="1774825" y="4524375"/>
          <a:ext cx="20939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6" imgW="1155199" imgH="304668" progId="Equation.DSMT4">
                  <p:embed/>
                </p:oleObj>
              </mc:Choice>
              <mc:Fallback>
                <p:oleObj name="Equation" r:id="rId16" imgW="1155199" imgH="304668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524375"/>
                        <a:ext cx="2093913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Rectangle 22"/>
          <p:cNvSpPr>
            <a:spLocks noChangeArrowheads="1"/>
          </p:cNvSpPr>
          <p:nvPr/>
        </p:nvSpPr>
        <p:spPr bwMode="auto">
          <a:xfrm>
            <a:off x="3851275" y="4600575"/>
            <a:ext cx="30686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</a:t>
            </a:r>
            <a:r>
              <a:rPr lang="ru-RU" altLang="ru-RU" sz="1800">
                <a:latin typeface="Times New Roman" panose="02020603050405020304" pitchFamily="18" charset="0"/>
                <a:cs typeface="Arial" panose="020B0604020202020204" pitchFamily="34" charset="0"/>
              </a:rPr>
              <a:t>я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рассеяния</a:t>
            </a:r>
            <a:r>
              <a:rPr lang="ru-RU" altLang="ru-RU" sz="18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38" name="Object 24"/>
          <p:cNvGraphicFramePr>
            <a:graphicFrameLocks noChangeAspect="1"/>
          </p:cNvGraphicFramePr>
          <p:nvPr/>
        </p:nvGraphicFramePr>
        <p:xfrm>
          <a:off x="1774825" y="5453063"/>
          <a:ext cx="11938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18" imgW="622030" imgH="253890" progId="Equation.DSMT4">
                  <p:embed/>
                </p:oleObj>
              </mc:Choice>
              <mc:Fallback>
                <p:oleObj name="Equation" r:id="rId18" imgW="622030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5453063"/>
                        <a:ext cx="11938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3097213" y="5465763"/>
            <a:ext cx="19796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деления</a:t>
            </a:r>
          </a:p>
        </p:txBody>
      </p:sp>
      <p:sp>
        <p:nvSpPr>
          <p:cNvPr id="5140" name="Rectangle 26"/>
          <p:cNvSpPr>
            <a:spLocks noChangeArrowheads="1"/>
          </p:cNvSpPr>
          <p:nvPr/>
        </p:nvSpPr>
        <p:spPr bwMode="auto">
          <a:xfrm>
            <a:off x="1524000" y="288766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41" name="Object 29"/>
          <p:cNvGraphicFramePr>
            <a:graphicFrameLocks noChangeAspect="1"/>
          </p:cNvGraphicFramePr>
          <p:nvPr/>
        </p:nvGraphicFramePr>
        <p:xfrm>
          <a:off x="1774825" y="4987925"/>
          <a:ext cx="7905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20" imgW="406048" imgH="253780" progId="Equation.DSMT4">
                  <p:embed/>
                </p:oleObj>
              </mc:Choice>
              <mc:Fallback>
                <p:oleObj name="Equation" r:id="rId20" imgW="406048" imgH="2537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987925"/>
                        <a:ext cx="7905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Rectangle 30"/>
          <p:cNvSpPr>
            <a:spLocks noChangeArrowheads="1"/>
          </p:cNvSpPr>
          <p:nvPr/>
        </p:nvSpPr>
        <p:spPr bwMode="auto">
          <a:xfrm>
            <a:off x="3262313" y="5040313"/>
            <a:ext cx="35369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alt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доли спектра нейтронов деления</a:t>
            </a:r>
            <a:endParaRPr lang="ru-RU" altLang="ru-RU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43" name="Rectangle 33"/>
          <p:cNvSpPr>
            <a:spLocks noChangeArrowheads="1"/>
          </p:cNvSpPr>
          <p:nvPr/>
        </p:nvSpPr>
        <p:spPr bwMode="auto">
          <a:xfrm>
            <a:off x="1524000" y="2979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4" name="Rectangle 38"/>
          <p:cNvSpPr>
            <a:spLocks noChangeArrowheads="1"/>
          </p:cNvSpPr>
          <p:nvPr/>
        </p:nvSpPr>
        <p:spPr bwMode="auto">
          <a:xfrm>
            <a:off x="1524000" y="30114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75521" y="5915728"/>
            <a:ext cx="682815" cy="391582"/>
          </a:xfrm>
          <a:prstGeom prst="rect">
            <a:avLst/>
          </a:prstGeom>
          <a:blipFill rotWithShape="0">
            <a:blip r:embed="rId22"/>
            <a:stretch>
              <a:fillRect b="-923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146" name="Rectangle 25"/>
          <p:cNvSpPr>
            <a:spLocks noChangeArrowheads="1"/>
          </p:cNvSpPr>
          <p:nvPr/>
        </p:nvSpPr>
        <p:spPr bwMode="auto">
          <a:xfrm>
            <a:off x="3097213" y="5856288"/>
            <a:ext cx="434022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- коэффициент размножения нейтронов</a:t>
            </a:r>
          </a:p>
        </p:txBody>
      </p:sp>
      <p:graphicFrame>
        <p:nvGraphicFramePr>
          <p:cNvPr id="5147" name="Объект 3"/>
          <p:cNvGraphicFramePr>
            <a:graphicFrameLocks noChangeAspect="1"/>
          </p:cNvGraphicFramePr>
          <p:nvPr/>
        </p:nvGraphicFramePr>
        <p:xfrm>
          <a:off x="1774825" y="3713163"/>
          <a:ext cx="4000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23" imgW="228600" imgH="279400" progId="Equation.DSMT4">
                  <p:embed/>
                </p:oleObj>
              </mc:Choice>
              <mc:Fallback>
                <p:oleObj name="Equation" r:id="rId23" imgW="228600" imgH="27940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713163"/>
                        <a:ext cx="4000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Rectangle 20"/>
          <p:cNvSpPr>
            <a:spLocks noChangeArrowheads="1"/>
          </p:cNvSpPr>
          <p:nvPr/>
        </p:nvSpPr>
        <p:spPr bwMode="auto">
          <a:xfrm>
            <a:off x="3027363" y="3754438"/>
            <a:ext cx="22050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 -</a:t>
            </a:r>
            <a:r>
              <a:rPr lang="ru-RU" altLang="ru-RU" sz="16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 источника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3F63B-AEDE-42AF-AB4C-D538CB3DA8F8}" type="slidenum">
              <a:rPr lang="en-GB" smtClean="0"/>
              <a:pPr>
                <a:defRPr/>
              </a:pPr>
              <a:t>2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Pi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5"/>
          <a:stretch>
            <a:fillRect/>
          </a:stretch>
        </p:blipFill>
        <p:spPr bwMode="auto">
          <a:xfrm>
            <a:off x="6889750" y="2106613"/>
            <a:ext cx="498475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7"/>
          <p:cNvSpPr txBox="1">
            <a:spLocks noChangeArrowheads="1"/>
          </p:cNvSpPr>
          <p:nvPr/>
        </p:nvSpPr>
        <p:spPr bwMode="auto">
          <a:xfrm>
            <a:off x="8421688" y="6396038"/>
            <a:ext cx="2741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подобластей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1275"/>
            <a:ext cx="10363200" cy="9207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метода распараллеливания на компьютерах с разделенной памятью, модель реактора ВВЭР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5" name="Picture 2" descr="Pic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700213"/>
            <a:ext cx="6559550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781050" y="1238250"/>
            <a:ext cx="508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реактора ВВЭР (2 группы)</a:t>
            </a:r>
          </a:p>
        </p:txBody>
      </p:sp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7392988" y="962025"/>
            <a:ext cx="4799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полного расчета одной внешней итерации в зависимости от числа подобластей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5608" name="Прямоугольник 2"/>
          <p:cNvSpPr>
            <a:spLocks noChangeArrowheads="1"/>
          </p:cNvSpPr>
          <p:nvPr/>
        </p:nvSpPr>
        <p:spPr bwMode="auto">
          <a:xfrm>
            <a:off x="781050" y="4549775"/>
            <a:ext cx="44592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ячеек - 434</a:t>
            </a:r>
            <a:r>
              <a:rPr lang="ru-RU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тыс.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граней - 875 тыс.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Двушаговый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KP1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endParaRPr lang="en-US" altLang="en-US" sz="24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 sz="24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Многопроцессорный компьютер</a:t>
            </a:r>
            <a:endParaRPr lang="en-US" altLang="en-US" sz="24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МВС-10П (МСЦ РАН)</a:t>
            </a:r>
            <a:endParaRPr lang="ru-RU" altLang="en-US" sz="2400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004300" y="6376988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20</a:t>
            </a:r>
            <a:r>
              <a:rPr lang="en-US" dirty="0" smtClean="0"/>
              <a:t>/</a:t>
            </a:r>
            <a:r>
              <a:rPr lang="ru-RU" dirty="0" smtClean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</a:p>
        </p:txBody>
      </p:sp>
      <p:grpSp>
        <p:nvGrpSpPr>
          <p:cNvPr id="26627" name="Группа 6"/>
          <p:cNvGrpSpPr>
            <a:grpSpLocks/>
          </p:cNvGrpSpPr>
          <p:nvPr/>
        </p:nvGrpSpPr>
        <p:grpSpPr bwMode="auto">
          <a:xfrm>
            <a:off x="3522663" y="615950"/>
            <a:ext cx="7958137" cy="6013450"/>
            <a:chOff x="1822580" y="844062"/>
            <a:chExt cx="7957996" cy="6013938"/>
          </a:xfrm>
        </p:grpSpPr>
        <p:pic>
          <p:nvPicPr>
            <p:cNvPr id="26631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580" y="844062"/>
              <a:ext cx="7923961" cy="601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 стрелкой 5"/>
            <p:cNvCxnSpPr/>
            <p:nvPr/>
          </p:nvCxnSpPr>
          <p:spPr>
            <a:xfrm>
              <a:off x="6365925" y="3704969"/>
              <a:ext cx="3165419" cy="98433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3" name="TextBox 5"/>
            <p:cNvSpPr txBox="1">
              <a:spLocks noChangeArrowheads="1"/>
            </p:cNvSpPr>
            <p:nvPr/>
          </p:nvSpPr>
          <p:spPr bwMode="auto">
            <a:xfrm>
              <a:off x="9281148" y="4104456"/>
              <a:ext cx="4994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 b="1">
                  <a:solidFill>
                    <a:srgbClr val="FF0000"/>
                  </a:solidFill>
                </a:rPr>
                <a:t>z</a:t>
              </a:r>
            </a:p>
          </p:txBody>
        </p:sp>
      </p:grp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211138" y="995363"/>
            <a:ext cx="27257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скорости реакций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A8EEA-B91F-4A96-8CF9-173C46DBDF7A}" type="slidenum">
              <a:rPr lang="en-GB" smtClean="0"/>
              <a:pPr>
                <a:defRPr/>
              </a:pPr>
              <a:t>21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7"/>
          <p:cNvSpPr txBox="1">
            <a:spLocks noChangeArrowheads="1"/>
          </p:cNvSpPr>
          <p:nvPr/>
        </p:nvSpPr>
        <p:spPr bwMode="auto">
          <a:xfrm>
            <a:off x="6958013" y="1598613"/>
            <a:ext cx="5233987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ячеек в детекторе и чехле – 230 тетраэдров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число ячеек – 270 тыс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радиус ячейки – 1.36см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GB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квадратура Карлсона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Константы </a:t>
            </a: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ENDFB-7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(199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64 ядра суперкомпьютера Ломоносов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-1,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суток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</a:p>
        </p:txBody>
      </p:sp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2484438" y="644525"/>
            <a:ext cx="7497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детектора и чехла с помощью неструктурированной сетки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AB09C-934F-4FF9-A1BF-FB09EBC59985}" type="slidenum">
              <a:rPr lang="en-GB" smtClean="0"/>
              <a:pPr>
                <a:defRPr/>
              </a:pPr>
              <a:t>22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pic>
        <p:nvPicPr>
          <p:cNvPr id="27654" name="Picture 2" descr="Nikolaeva_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11514" b="7687"/>
          <a:stretch>
            <a:fillRect/>
          </a:stretch>
        </p:blipFill>
        <p:spPr bwMode="auto">
          <a:xfrm>
            <a:off x="0" y="1704975"/>
            <a:ext cx="69691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1722438" y="657225"/>
            <a:ext cx="927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реакции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197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Au</a:t>
            </a:r>
            <a:r>
              <a:rPr lang="ru-RU" alt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3A034-BC59-4E7C-A9EC-E46F02193B0D}" type="slidenum">
              <a:rPr lang="en-GB" smtClean="0"/>
              <a:pPr>
                <a:defRPr/>
              </a:pPr>
              <a:t>23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pic>
        <p:nvPicPr>
          <p:cNvPr id="2867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312863"/>
            <a:ext cx="64389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GB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2484438" y="644525"/>
            <a:ext cx="7497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поток в центральном детекторе</a:t>
            </a:r>
            <a:endParaRPr lang="en-GB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85E28-0872-4A4B-881B-0C3E331E9778}" type="slidenum">
              <a:rPr lang="en-GB" smtClean="0"/>
              <a:pPr>
                <a:defRPr/>
              </a:pPr>
              <a:t>24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pic>
        <p:nvPicPr>
          <p:cNvPr id="2970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44600"/>
            <a:ext cx="5500688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34925"/>
            <a:ext cx="12053888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</a:t>
            </a:r>
            <a:r>
              <a:rPr lang="en-GB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Iron88</a:t>
            </a:r>
            <a:r>
              <a:rPr lang="ru-RU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Публикации</a:t>
            </a:r>
            <a:endParaRPr lang="en-GB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77788" y="2644170"/>
            <a:ext cx="1196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Саляев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Усынина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С.Г., Бронников С.В.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-эксперимента IRON88 с использованием программ на основе метода Монте-Карло.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сборнике: Ядерные технологии: от исследований к внедрению - 2021. Сборник материалов научно-практической конференции. Нижний Новгород, 2021. С. 70-71. 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85E28-0872-4A4B-881B-0C3E331E9778}" type="slidenum">
              <a:rPr lang="en-GB" smtClean="0"/>
              <a:pPr>
                <a:defRPr/>
              </a:pPr>
              <a:t>25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14300" y="962025"/>
            <a:ext cx="1196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О.В., 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Гайфулин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С.А., </a:t>
            </a:r>
            <a:r>
              <a:rPr lang="ru-RU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</a:t>
            </a:r>
            <a:r>
              <a:rPr lang="ru-RU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Л.П.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моделирование эксперимента IRON88 на установке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ASPIS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r,z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x,y,z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геометриях. Известия вузов. Ядерная энергетика. 2019. №3. С. 135-147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863725"/>
            <a:ext cx="42608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>
          <a:xfrm>
            <a:off x="2484438" y="136525"/>
            <a:ext cx="7150100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 космическом аппарате</a:t>
            </a:r>
            <a:b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ФЭИ, Пышко А.П., Алексеев П.А.)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AFA2C-EC4C-4922-9589-2C7D71E34F17}" type="slidenum">
              <a:rPr lang="en-GB" smtClean="0"/>
              <a:pPr>
                <a:defRPr/>
              </a:pPr>
              <a:t>26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pic>
        <p:nvPicPr>
          <p:cNvPr id="3072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57375"/>
            <a:ext cx="67183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95250" y="1225550"/>
            <a:ext cx="11791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по центральной плоскости АЗ      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Сечение в плоскости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y=0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484438" y="136525"/>
            <a:ext cx="7150100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о космическом аппарате</a:t>
            </a:r>
            <a:b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ФЭИ, Пышко А.П., Алексеев П.А.)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EF4D8-8553-4994-8615-39B9F522D1FD}" type="slidenum">
              <a:rPr lang="en-GB" smtClean="0"/>
              <a:pPr>
                <a:defRPr/>
              </a:pPr>
              <a:t>27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163513" y="1012825"/>
            <a:ext cx="117919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сетка – 1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en-US" altLang="en-US" sz="28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тетраэдров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Квадратура Карлсона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(80 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узлов)</a:t>
            </a:r>
          </a:p>
          <a:p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Вычислительный кластер к60 ИПМ им. М.В.Келдыша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6 вычислительных узлов по 28 ядер (всего 168 ядер).</a:t>
            </a:r>
          </a:p>
          <a:p>
            <a:endParaRPr lang="ru-RU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 внешних итераций,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внешнюю итерацию 6-7 итераций по термализации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одной внешней итерации занимает примерно 400 минут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Прямоугольник 1"/>
          <p:cNvSpPr>
            <a:spLocks noChangeArrowheads="1"/>
          </p:cNvSpPr>
          <p:nvPr/>
        </p:nvSpPr>
        <p:spPr bwMode="auto">
          <a:xfrm>
            <a:off x="965200" y="5135563"/>
            <a:ext cx="9969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800" b="1" i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ru-RU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= 1.01398112 (РадугаТ</a:t>
            </a:r>
            <a:r>
              <a:rPr lang="en-US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БНАБ-РФ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, 28n, P</a:t>
            </a:r>
            <a:r>
              <a:rPr lang="en-US" altLang="en-US" sz="28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en-US" sz="2800" b="1"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altLang="en-US" sz="2800" b="1" i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en-US" sz="2800" b="1" i="1" baseline="-25000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eff</a:t>
            </a:r>
            <a:r>
              <a:rPr lang="ru-RU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= 1.02367 (</a:t>
            </a:r>
            <a:r>
              <a:rPr lang="en-US" altLang="en-US" sz="2800" b="1"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MCNP, EDFB-VII)</a:t>
            </a:r>
            <a:endParaRPr lang="en-GB" alt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484438" y="136525"/>
            <a:ext cx="7150100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трудность -</a:t>
            </a:r>
            <a:endParaRPr lang="en-GB" altLang="en-US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9582F-A672-44C5-8139-09A4BD07C3DD}" type="slidenum">
              <a:rPr lang="en-GB" smtClean="0"/>
              <a:pPr>
                <a:defRPr/>
              </a:pPr>
              <a:t>28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09600" y="831850"/>
            <a:ext cx="113411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качественного сеткопостроителя: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-большое время расчета сетки,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-построение сетки низкого качества,</a:t>
            </a:r>
          </a:p>
          <a:p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-большие требования к оперативной памяти компьютера при построении сетки в области сложной геометрии.</a:t>
            </a:r>
            <a:endParaRPr lang="en-GB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2484438" y="136525"/>
            <a:ext cx="7150100" cy="723900"/>
          </a:xfrm>
        </p:spPr>
        <p:txBody>
          <a:bodyPr/>
          <a:lstStyle/>
          <a:p>
            <a:pPr algn="ctr" eaLnBrk="1" hangingPunct="1"/>
            <a:r>
              <a:rPr lang="ru-RU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дальнейшего развития программы РАДУГА Т</a:t>
            </a:r>
            <a:endParaRPr lang="en-GB" altLang="en-US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9582F-A672-44C5-8139-09A4BD07C3DD}" type="slidenum">
              <a:rPr lang="en-GB" smtClean="0"/>
              <a:pPr>
                <a:defRPr/>
              </a:pPr>
              <a:t>29</a:t>
            </a:fld>
            <a:r>
              <a:rPr lang="en-GB" dirty="0" smtClean="0"/>
              <a:t>/2</a:t>
            </a:r>
            <a:r>
              <a:rPr lang="ru-RU" dirty="0" smtClean="0"/>
              <a:t>7</a:t>
            </a:r>
            <a:endParaRPr lang="en-GB" dirty="0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622300" y="1360487"/>
            <a:ext cx="113411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buFontTx/>
              <a:buChar char="-"/>
            </a:pPr>
            <a:r>
              <a:rPr lang="ru-RU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модернзация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сеткопостроителя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порядка точности сеточных схем;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сеточных схем на ячейках других типов </a:t>
            </a: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(четырехугольная пирамида).</a:t>
            </a:r>
            <a:endParaRPr lang="ru-RU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6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63750" y="188913"/>
            <a:ext cx="7920038" cy="863600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задачи</a:t>
            </a:r>
          </a:p>
        </p:txBody>
      </p:sp>
      <p:sp>
        <p:nvSpPr>
          <p:cNvPr id="7171" name="Text Box 99"/>
          <p:cNvSpPr txBox="1">
            <a:spLocks noChangeArrowheads="1"/>
          </p:cNvSpPr>
          <p:nvPr/>
        </p:nvSpPr>
        <p:spPr bwMode="auto">
          <a:xfrm>
            <a:off x="2855913" y="1412875"/>
            <a:ext cx="64817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Задача замедления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Задача с делением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3000" b="1">
                <a:latin typeface="Arial" panose="020B0604020202020204" pitchFamily="34" charset="0"/>
                <a:cs typeface="Arial" panose="020B0604020202020204" pitchFamily="34" charset="0"/>
              </a:rPr>
              <a:t>Задача расчета </a:t>
            </a:r>
            <a:endParaRPr lang="en-US" altLang="ru-RU" sz="3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72" name="Object 1959"/>
          <p:cNvGraphicFramePr>
            <a:graphicFrameLocks noChangeAspect="1"/>
          </p:cNvGraphicFramePr>
          <p:nvPr/>
        </p:nvGraphicFramePr>
        <p:xfrm>
          <a:off x="6311900" y="2852738"/>
          <a:ext cx="6477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79279" imgH="253890" progId="Equation.DSMT4">
                  <p:embed/>
                </p:oleObj>
              </mc:Choice>
              <mc:Fallback>
                <p:oleObj name="Equation" r:id="rId3" imgW="279279" imgH="253890" progId="Equation.DSMT4">
                  <p:embed/>
                  <p:pic>
                    <p:nvPicPr>
                      <p:cNvPr id="0" name="Object 19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852738"/>
                        <a:ext cx="6477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C5F2F-DE89-4C12-A81A-FC8EE20FC13B}" type="slidenum">
              <a:rPr lang="en-GB" smtClean="0"/>
              <a:pPr>
                <a:defRPr/>
              </a:pPr>
              <a:t>3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88913"/>
            <a:ext cx="7848600" cy="503237"/>
          </a:xfrm>
        </p:spPr>
        <p:txBody>
          <a:bodyPr anchor="ctr"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Краевые условия</a:t>
            </a:r>
            <a:b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2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95" name="Object 1097"/>
          <p:cNvGraphicFramePr>
            <a:graphicFrameLocks noChangeAspect="1"/>
          </p:cNvGraphicFramePr>
          <p:nvPr/>
        </p:nvGraphicFramePr>
        <p:xfrm>
          <a:off x="6657975" y="5883275"/>
          <a:ext cx="37036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1739900" imgH="292100" progId="Equation.DSMT4">
                  <p:embed/>
                </p:oleObj>
              </mc:Choice>
              <mc:Fallback>
                <p:oleObj name="Equation" r:id="rId4" imgW="1739900" imgH="292100" progId="Equation.DSMT4">
                  <p:embed/>
                  <p:pic>
                    <p:nvPicPr>
                      <p:cNvPr id="0" name="Object 1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7975" y="5883275"/>
                        <a:ext cx="37036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64"/>
          <p:cNvSpPr txBox="1">
            <a:spLocks noChangeArrowheads="1"/>
          </p:cNvSpPr>
          <p:nvPr/>
        </p:nvSpPr>
        <p:spPr bwMode="auto">
          <a:xfrm>
            <a:off x="6743700" y="5480050"/>
            <a:ext cx="3600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Нулевое краевое условие</a:t>
            </a:r>
          </a:p>
        </p:txBody>
      </p:sp>
      <p:graphicFrame>
        <p:nvGraphicFramePr>
          <p:cNvPr id="8197" name="Object 1098"/>
          <p:cNvGraphicFramePr>
            <a:graphicFrameLocks noChangeAspect="1"/>
          </p:cNvGraphicFramePr>
          <p:nvPr/>
        </p:nvGraphicFramePr>
        <p:xfrm>
          <a:off x="1711325" y="5949950"/>
          <a:ext cx="45704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6" imgW="2552700" imgH="292100" progId="Equation.DSMT4">
                  <p:embed/>
                </p:oleObj>
              </mc:Choice>
              <mc:Fallback>
                <p:oleObj name="Equation" r:id="rId6" imgW="2552700" imgH="292100" progId="Equation.DSMT4">
                  <p:embed/>
                  <p:pic>
                    <p:nvPicPr>
                      <p:cNvPr id="0" name="Object 1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5949950"/>
                        <a:ext cx="45704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93"/>
          <p:cNvSpPr txBox="1">
            <a:spLocks noChangeArrowheads="1"/>
          </p:cNvSpPr>
          <p:nvPr/>
        </p:nvSpPr>
        <p:spPr bwMode="auto">
          <a:xfrm>
            <a:off x="1774825" y="5516563"/>
            <a:ext cx="3744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Зеркальное отражение</a:t>
            </a:r>
          </a:p>
        </p:txBody>
      </p:sp>
      <p:graphicFrame>
        <p:nvGraphicFramePr>
          <p:cNvPr id="8199" name="Object 1099"/>
          <p:cNvGraphicFramePr>
            <a:graphicFrameLocks noChangeAspect="1"/>
          </p:cNvGraphicFramePr>
          <p:nvPr/>
        </p:nvGraphicFramePr>
        <p:xfrm>
          <a:off x="3854450" y="889000"/>
          <a:ext cx="677703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Equation" r:id="rId8" imgW="3594100" imgH="444500" progId="Equation.DSMT4">
                  <p:embed/>
                </p:oleObj>
              </mc:Choice>
              <mc:Fallback>
                <p:oleObj name="Equation" r:id="rId8" imgW="3594100" imgH="444500" progId="Equation.DSMT4">
                  <p:embed/>
                  <p:pic>
                    <p:nvPicPr>
                      <p:cNvPr id="0" name="Object 1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889000"/>
                        <a:ext cx="677703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99"/>
          <p:cNvSpPr txBox="1">
            <a:spLocks noChangeArrowheads="1"/>
          </p:cNvSpPr>
          <p:nvPr/>
        </p:nvSpPr>
        <p:spPr bwMode="auto">
          <a:xfrm>
            <a:off x="4141788" y="525463"/>
            <a:ext cx="4260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Диффузное</a:t>
            </a:r>
            <a:r>
              <a:rPr lang="en-US" altLang="ru-RU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>
                <a:latin typeface="Arial" panose="020B0604020202020204" pitchFamily="34" charset="0"/>
                <a:cs typeface="Arial" panose="020B0604020202020204" pitchFamily="34" charset="0"/>
              </a:rPr>
              <a:t>отражение</a:t>
            </a: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flipV="1">
            <a:off x="2855913" y="4899025"/>
            <a:ext cx="503237" cy="581025"/>
          </a:xfrm>
          <a:prstGeom prst="straightConnector1">
            <a:avLst/>
          </a:prstGeom>
          <a:ln w="25400" cmpd="dbl"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 bwMode="auto">
          <a:xfrm>
            <a:off x="6538913" y="1414463"/>
            <a:ext cx="409575" cy="711200"/>
          </a:xfrm>
          <a:prstGeom prst="straightConnector1">
            <a:avLst/>
          </a:prstGeom>
          <a:ln w="25400" cmpd="dbl">
            <a:headEnd type="none" w="med" len="med"/>
            <a:tailEnd type="triangle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20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681163"/>
            <a:ext cx="6191250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38BAE-A665-4793-8B11-3ED370A176CA}" type="slidenum">
              <a:rPr lang="en-GB" smtClean="0"/>
              <a:pPr>
                <a:defRPr/>
              </a:pPr>
              <a:t>4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27350" y="128588"/>
            <a:ext cx="5649913" cy="504825"/>
          </a:xfrm>
        </p:spPr>
        <p:txBody>
          <a:bodyPr anchor="ctr"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Многогрупповые константы</a:t>
            </a:r>
          </a:p>
        </p:txBody>
      </p:sp>
      <p:graphicFrame>
        <p:nvGraphicFramePr>
          <p:cNvPr id="10243" name="Object 1473"/>
          <p:cNvGraphicFramePr>
            <a:graphicFrameLocks noChangeAspect="1"/>
          </p:cNvGraphicFramePr>
          <p:nvPr/>
        </p:nvGraphicFramePr>
        <p:xfrm>
          <a:off x="2927350" y="2395538"/>
          <a:ext cx="59753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3" imgW="2997200" imgH="520700" progId="Equation.DSMT4">
                  <p:embed/>
                </p:oleObj>
              </mc:Choice>
              <mc:Fallback>
                <p:oleObj name="Equation" r:id="rId3" imgW="2997200" imgH="520700" progId="Equation.DSMT4">
                  <p:embed/>
                  <p:pic>
                    <p:nvPicPr>
                      <p:cNvPr id="0" name="Object 1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395538"/>
                        <a:ext cx="5975350" cy="103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85"/>
          <p:cNvSpPr txBox="1">
            <a:spLocks noChangeArrowheads="1"/>
          </p:cNvSpPr>
          <p:nvPr/>
        </p:nvSpPr>
        <p:spPr bwMode="auto">
          <a:xfrm>
            <a:off x="1216025" y="1020763"/>
            <a:ext cx="9817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ru-RU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по полиномам Лежандра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для сечений рассеяния</a:t>
            </a:r>
          </a:p>
        </p:txBody>
      </p:sp>
      <p:sp>
        <p:nvSpPr>
          <p:cNvPr id="10245" name="Oval 86"/>
          <p:cNvSpPr>
            <a:spLocks noChangeAspect="1" noChangeArrowheads="1"/>
          </p:cNvSpPr>
          <p:nvPr/>
        </p:nvSpPr>
        <p:spPr bwMode="auto">
          <a:xfrm>
            <a:off x="4799013" y="3940175"/>
            <a:ext cx="503237" cy="5032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6" name="Oval 87"/>
          <p:cNvSpPr>
            <a:spLocks noChangeAspect="1" noChangeArrowheads="1"/>
          </p:cNvSpPr>
          <p:nvPr/>
        </p:nvSpPr>
        <p:spPr bwMode="auto">
          <a:xfrm>
            <a:off x="4165600" y="493395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Line 88"/>
          <p:cNvSpPr>
            <a:spLocks noChangeShapeType="1"/>
          </p:cNvSpPr>
          <p:nvPr/>
        </p:nvSpPr>
        <p:spPr bwMode="auto">
          <a:xfrm flipV="1">
            <a:off x="4367213" y="4371975"/>
            <a:ext cx="503237" cy="576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0248" name="Object 1474"/>
          <p:cNvGraphicFramePr>
            <a:graphicFrameLocks noChangeAspect="1"/>
          </p:cNvGraphicFramePr>
          <p:nvPr/>
        </p:nvGraphicFramePr>
        <p:xfrm>
          <a:off x="4392613" y="4251325"/>
          <a:ext cx="3698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5" imgW="177569" imgH="152202" progId="Equation.DSMT4">
                  <p:embed/>
                </p:oleObj>
              </mc:Choice>
              <mc:Fallback>
                <p:oleObj name="Equation" r:id="rId5" imgW="177569" imgH="152202" progId="Equation.DSMT4">
                  <p:embed/>
                  <p:pic>
                    <p:nvPicPr>
                      <p:cNvPr id="0" name="Object 1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613" y="4251325"/>
                        <a:ext cx="3698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475"/>
          <p:cNvGraphicFramePr>
            <a:graphicFrameLocks noChangeAspect="1"/>
          </p:cNvGraphicFramePr>
          <p:nvPr/>
        </p:nvGraphicFramePr>
        <p:xfrm>
          <a:off x="5965825" y="3997325"/>
          <a:ext cx="3175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Equation" r:id="rId7" imgW="152334" imgH="139639" progId="Equation.DSMT4">
                  <p:embed/>
                </p:oleObj>
              </mc:Choice>
              <mc:Fallback>
                <p:oleObj name="Equation" r:id="rId7" imgW="152334" imgH="139639" progId="Equation.DSMT4">
                  <p:embed/>
                  <p:pic>
                    <p:nvPicPr>
                      <p:cNvPr id="0" name="Object 1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5825" y="3997325"/>
                        <a:ext cx="3175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Line 91"/>
          <p:cNvSpPr>
            <a:spLocks noChangeShapeType="1"/>
          </p:cNvSpPr>
          <p:nvPr/>
        </p:nvSpPr>
        <p:spPr bwMode="auto">
          <a:xfrm flipV="1">
            <a:off x="5316538" y="3924300"/>
            <a:ext cx="936625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1" name="Oval 92"/>
          <p:cNvSpPr>
            <a:spLocks noChangeAspect="1" noChangeArrowheads="1"/>
          </p:cNvSpPr>
          <p:nvPr/>
        </p:nvSpPr>
        <p:spPr bwMode="auto">
          <a:xfrm>
            <a:off x="6253163" y="3779838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93"/>
          <p:cNvSpPr>
            <a:spLocks noChangeShapeType="1"/>
          </p:cNvSpPr>
          <p:nvPr/>
        </p:nvSpPr>
        <p:spPr bwMode="auto">
          <a:xfrm flipV="1">
            <a:off x="4524375" y="4198938"/>
            <a:ext cx="503238" cy="5762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3" name="Line 94"/>
          <p:cNvSpPr>
            <a:spLocks noChangeShapeType="1"/>
          </p:cNvSpPr>
          <p:nvPr/>
        </p:nvSpPr>
        <p:spPr bwMode="auto">
          <a:xfrm flipV="1">
            <a:off x="5029200" y="4111625"/>
            <a:ext cx="431800" cy="730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4" name="Freeform 95"/>
          <p:cNvSpPr>
            <a:spLocks/>
          </p:cNvSpPr>
          <p:nvPr/>
        </p:nvSpPr>
        <p:spPr bwMode="auto">
          <a:xfrm>
            <a:off x="4654550" y="4083050"/>
            <a:ext cx="1008063" cy="623888"/>
          </a:xfrm>
          <a:custGeom>
            <a:avLst/>
            <a:gdLst>
              <a:gd name="T0" fmla="*/ 0 w 680"/>
              <a:gd name="T1" fmla="*/ 2147483646 h 483"/>
              <a:gd name="T2" fmla="*/ 2147483646 w 680"/>
              <a:gd name="T3" fmla="*/ 2147483646 h 483"/>
              <a:gd name="T4" fmla="*/ 2147483646 w 680"/>
              <a:gd name="T5" fmla="*/ 0 h 483"/>
              <a:gd name="T6" fmla="*/ 0 60000 65536"/>
              <a:gd name="T7" fmla="*/ 0 60000 65536"/>
              <a:gd name="T8" fmla="*/ 0 60000 65536"/>
              <a:gd name="T9" fmla="*/ 0 w 680"/>
              <a:gd name="T10" fmla="*/ 0 h 483"/>
              <a:gd name="T11" fmla="*/ 680 w 680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483">
                <a:moveTo>
                  <a:pt x="0" y="453"/>
                </a:moveTo>
                <a:cubicBezTo>
                  <a:pt x="193" y="468"/>
                  <a:pt x="386" y="483"/>
                  <a:pt x="499" y="408"/>
                </a:cubicBezTo>
                <a:cubicBezTo>
                  <a:pt x="612" y="333"/>
                  <a:pt x="646" y="166"/>
                  <a:pt x="6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5" name="Text Box 96"/>
          <p:cNvSpPr txBox="1">
            <a:spLocks noChangeArrowheads="1"/>
          </p:cNvSpPr>
          <p:nvPr/>
        </p:nvSpPr>
        <p:spPr bwMode="auto">
          <a:xfrm>
            <a:off x="5302250" y="448945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endParaRPr lang="ru-RU" altLang="ru-RU" sz="2400" i="1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10256" name="Object 1476"/>
          <p:cNvGraphicFramePr>
            <a:graphicFrameLocks noChangeAspect="1"/>
          </p:cNvGraphicFramePr>
          <p:nvPr/>
        </p:nvGraphicFramePr>
        <p:xfrm>
          <a:off x="5102225" y="4937125"/>
          <a:ext cx="17764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9" imgW="863225" imgH="266584" progId="Equation.DSMT4">
                  <p:embed/>
                </p:oleObj>
              </mc:Choice>
              <mc:Fallback>
                <p:oleObj name="Equation" r:id="rId9" imgW="863225" imgH="266584" progId="Equation.DSMT4">
                  <p:embed/>
                  <p:pic>
                    <p:nvPicPr>
                      <p:cNvPr id="0" name="Object 1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4937125"/>
                        <a:ext cx="177641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3402D-1308-485A-A91B-07A88BE83CCE}" type="slidenum">
              <a:rPr lang="en-GB" smtClean="0"/>
              <a:pPr>
                <a:defRPr/>
              </a:pPr>
              <a:t>5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4975" y="76200"/>
            <a:ext cx="5702300" cy="504825"/>
          </a:xfrm>
        </p:spPr>
        <p:txBody>
          <a:bodyPr rtlCol="0" anchor="ctr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Многогрупповые констан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1267" name="Object 33"/>
          <p:cNvGraphicFramePr>
            <a:graphicFrameLocks noChangeAspect="1"/>
          </p:cNvGraphicFramePr>
          <p:nvPr/>
        </p:nvGraphicFramePr>
        <p:xfrm>
          <a:off x="4514850" y="1171575"/>
          <a:ext cx="276066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Equation" r:id="rId3" imgW="1384300" imgH="304800" progId="Equation.DSMT4">
                  <p:embed/>
                </p:oleObj>
              </mc:Choice>
              <mc:Fallback>
                <p:oleObj name="Equation" r:id="rId3" imgW="1384300" imgH="3048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171575"/>
                        <a:ext cx="276066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85"/>
          <p:cNvSpPr txBox="1">
            <a:spLocks noChangeArrowheads="1"/>
          </p:cNvSpPr>
          <p:nvPr/>
        </p:nvSpPr>
        <p:spPr bwMode="auto">
          <a:xfrm>
            <a:off x="1914525" y="611188"/>
            <a:ext cx="812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Дискретное представление сечений рассеяния</a:t>
            </a:r>
          </a:p>
        </p:txBody>
      </p:sp>
      <p:sp>
        <p:nvSpPr>
          <p:cNvPr id="11269" name="Oval 86"/>
          <p:cNvSpPr>
            <a:spLocks noChangeAspect="1" noChangeArrowheads="1"/>
          </p:cNvSpPr>
          <p:nvPr/>
        </p:nvSpPr>
        <p:spPr bwMode="auto">
          <a:xfrm>
            <a:off x="5164138" y="2062163"/>
            <a:ext cx="503237" cy="5032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0" name="Oval 87"/>
          <p:cNvSpPr>
            <a:spLocks noChangeAspect="1" noChangeArrowheads="1"/>
          </p:cNvSpPr>
          <p:nvPr/>
        </p:nvSpPr>
        <p:spPr bwMode="auto">
          <a:xfrm>
            <a:off x="4530725" y="30559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1" name="Line 88"/>
          <p:cNvSpPr>
            <a:spLocks noChangeShapeType="1"/>
          </p:cNvSpPr>
          <p:nvPr/>
        </p:nvSpPr>
        <p:spPr bwMode="auto">
          <a:xfrm flipV="1">
            <a:off x="4732338" y="2493963"/>
            <a:ext cx="503237" cy="576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1272" name="Object 34"/>
          <p:cNvGraphicFramePr>
            <a:graphicFrameLocks noChangeAspect="1"/>
          </p:cNvGraphicFramePr>
          <p:nvPr/>
        </p:nvGraphicFramePr>
        <p:xfrm>
          <a:off x="4759325" y="2374900"/>
          <a:ext cx="3698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5" imgW="177569" imgH="152202" progId="Equation.DSMT4">
                  <p:embed/>
                </p:oleObj>
              </mc:Choice>
              <mc:Fallback>
                <p:oleObj name="Equation" r:id="rId5" imgW="177569" imgH="152202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5" y="2374900"/>
                        <a:ext cx="3698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35"/>
          <p:cNvGraphicFramePr>
            <a:graphicFrameLocks noChangeAspect="1"/>
          </p:cNvGraphicFramePr>
          <p:nvPr/>
        </p:nvGraphicFramePr>
        <p:xfrm>
          <a:off x="6330950" y="2119313"/>
          <a:ext cx="3175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7" imgW="152334" imgH="139639" progId="Equation.DSMT4">
                  <p:embed/>
                </p:oleObj>
              </mc:Choice>
              <mc:Fallback>
                <p:oleObj name="Equation" r:id="rId7" imgW="152334" imgH="139639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2119313"/>
                        <a:ext cx="317500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Line 91"/>
          <p:cNvSpPr>
            <a:spLocks noChangeShapeType="1"/>
          </p:cNvSpPr>
          <p:nvPr/>
        </p:nvSpPr>
        <p:spPr bwMode="auto">
          <a:xfrm flipV="1">
            <a:off x="5681663" y="2046288"/>
            <a:ext cx="936625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Oval 92"/>
          <p:cNvSpPr>
            <a:spLocks noChangeAspect="1" noChangeArrowheads="1"/>
          </p:cNvSpPr>
          <p:nvPr/>
        </p:nvSpPr>
        <p:spPr bwMode="auto">
          <a:xfrm>
            <a:off x="6618288" y="1901825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76" name="Line 93"/>
          <p:cNvSpPr>
            <a:spLocks noChangeShapeType="1"/>
          </p:cNvSpPr>
          <p:nvPr/>
        </p:nvSpPr>
        <p:spPr bwMode="auto">
          <a:xfrm flipV="1">
            <a:off x="4889500" y="2320925"/>
            <a:ext cx="503238" cy="576263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7" name="Line 94"/>
          <p:cNvSpPr>
            <a:spLocks noChangeShapeType="1"/>
          </p:cNvSpPr>
          <p:nvPr/>
        </p:nvSpPr>
        <p:spPr bwMode="auto">
          <a:xfrm flipV="1">
            <a:off x="5394325" y="2233613"/>
            <a:ext cx="431800" cy="730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8" name="Freeform 95"/>
          <p:cNvSpPr>
            <a:spLocks/>
          </p:cNvSpPr>
          <p:nvPr/>
        </p:nvSpPr>
        <p:spPr bwMode="auto">
          <a:xfrm>
            <a:off x="5019675" y="2205038"/>
            <a:ext cx="1008063" cy="623887"/>
          </a:xfrm>
          <a:custGeom>
            <a:avLst/>
            <a:gdLst>
              <a:gd name="T0" fmla="*/ 0 w 680"/>
              <a:gd name="T1" fmla="*/ 2147483646 h 483"/>
              <a:gd name="T2" fmla="*/ 2147483646 w 680"/>
              <a:gd name="T3" fmla="*/ 2147483646 h 483"/>
              <a:gd name="T4" fmla="*/ 2147483646 w 680"/>
              <a:gd name="T5" fmla="*/ 0 h 483"/>
              <a:gd name="T6" fmla="*/ 0 60000 65536"/>
              <a:gd name="T7" fmla="*/ 0 60000 65536"/>
              <a:gd name="T8" fmla="*/ 0 60000 65536"/>
              <a:gd name="T9" fmla="*/ 0 w 680"/>
              <a:gd name="T10" fmla="*/ 0 h 483"/>
              <a:gd name="T11" fmla="*/ 680 w 680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483">
                <a:moveTo>
                  <a:pt x="0" y="453"/>
                </a:moveTo>
                <a:cubicBezTo>
                  <a:pt x="193" y="468"/>
                  <a:pt x="386" y="483"/>
                  <a:pt x="499" y="408"/>
                </a:cubicBezTo>
                <a:cubicBezTo>
                  <a:pt x="612" y="333"/>
                  <a:pt x="646" y="166"/>
                  <a:pt x="6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9" name="Text Box 96"/>
          <p:cNvSpPr txBox="1">
            <a:spLocks noChangeArrowheads="1"/>
          </p:cNvSpPr>
          <p:nvPr/>
        </p:nvSpPr>
        <p:spPr bwMode="auto">
          <a:xfrm>
            <a:off x="5667375" y="2611438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endParaRPr lang="ru-RU" altLang="ru-RU" sz="2400" i="1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11280" name="Object 36"/>
          <p:cNvGraphicFramePr>
            <a:graphicFrameLocks noChangeAspect="1"/>
          </p:cNvGraphicFramePr>
          <p:nvPr/>
        </p:nvGraphicFramePr>
        <p:xfrm>
          <a:off x="5195888" y="3060700"/>
          <a:ext cx="23225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9" imgW="1129810" imgH="266584" progId="Equation.DSMT4">
                  <p:embed/>
                </p:oleObj>
              </mc:Choice>
              <mc:Fallback>
                <p:oleObj name="Equation" r:id="rId9" imgW="1129810" imgH="266584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3060700"/>
                        <a:ext cx="23225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1" name="Line 31"/>
          <p:cNvSpPr>
            <a:spLocks noChangeAspect="1" noChangeShapeType="1"/>
          </p:cNvSpPr>
          <p:nvPr/>
        </p:nvSpPr>
        <p:spPr bwMode="auto">
          <a:xfrm>
            <a:off x="3670300" y="4606925"/>
            <a:ext cx="475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2" name="Line 32"/>
          <p:cNvSpPr>
            <a:spLocks noChangeShapeType="1"/>
          </p:cNvSpPr>
          <p:nvPr/>
        </p:nvSpPr>
        <p:spPr bwMode="auto">
          <a:xfrm>
            <a:off x="3670300" y="44767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3" name="Line 33"/>
          <p:cNvSpPr>
            <a:spLocks noChangeShapeType="1"/>
          </p:cNvSpPr>
          <p:nvPr/>
        </p:nvSpPr>
        <p:spPr bwMode="auto">
          <a:xfrm>
            <a:off x="4391025" y="44624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4" name="Line 34"/>
          <p:cNvSpPr>
            <a:spLocks noChangeShapeType="1"/>
          </p:cNvSpPr>
          <p:nvPr/>
        </p:nvSpPr>
        <p:spPr bwMode="auto">
          <a:xfrm>
            <a:off x="8062913" y="44624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5" name="Line 35"/>
          <p:cNvSpPr>
            <a:spLocks noChangeShapeType="1"/>
          </p:cNvSpPr>
          <p:nvPr/>
        </p:nvSpPr>
        <p:spPr bwMode="auto">
          <a:xfrm>
            <a:off x="5759450" y="44910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6" name="Line 36"/>
          <p:cNvSpPr>
            <a:spLocks noChangeShapeType="1"/>
          </p:cNvSpPr>
          <p:nvPr/>
        </p:nvSpPr>
        <p:spPr bwMode="auto">
          <a:xfrm>
            <a:off x="6435725" y="44767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1287" name="Object 37"/>
          <p:cNvGraphicFramePr>
            <a:graphicFrameLocks noChangeAspect="1"/>
          </p:cNvGraphicFramePr>
          <p:nvPr/>
        </p:nvGraphicFramePr>
        <p:xfrm>
          <a:off x="6291263" y="4708525"/>
          <a:ext cx="749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1" imgW="330057" imgH="190417" progId="Equation.DSMT4">
                  <p:embed/>
                </p:oleObj>
              </mc:Choice>
              <mc:Fallback>
                <p:oleObj name="Equation" r:id="rId11" imgW="330057" imgH="19041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1263" y="4708525"/>
                        <a:ext cx="749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8" name="Object 38"/>
          <p:cNvGraphicFramePr>
            <a:graphicFrameLocks noChangeAspect="1"/>
          </p:cNvGraphicFramePr>
          <p:nvPr/>
        </p:nvGraphicFramePr>
        <p:xfrm>
          <a:off x="5470525" y="4651375"/>
          <a:ext cx="74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13" imgW="330057" imgH="241195" progId="Equation.DSMT4">
                  <p:embed/>
                </p:oleObj>
              </mc:Choice>
              <mc:Fallback>
                <p:oleObj name="Equation" r:id="rId13" imgW="330057" imgH="241195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4651375"/>
                        <a:ext cx="749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9" name="Object 39"/>
          <p:cNvGraphicFramePr>
            <a:graphicFrameLocks noChangeAspect="1"/>
          </p:cNvGraphicFramePr>
          <p:nvPr/>
        </p:nvGraphicFramePr>
        <p:xfrm>
          <a:off x="7802563" y="4651375"/>
          <a:ext cx="11239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5" imgW="495085" imgH="241195" progId="Equation.DSMT4">
                  <p:embed/>
                </p:oleObj>
              </mc:Choice>
              <mc:Fallback>
                <p:oleObj name="Equation" r:id="rId15" imgW="495085" imgH="241195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2563" y="4651375"/>
                        <a:ext cx="11239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0" name="Object 40"/>
          <p:cNvGraphicFramePr>
            <a:graphicFrameLocks noChangeAspect="1"/>
          </p:cNvGraphicFramePr>
          <p:nvPr/>
        </p:nvGraphicFramePr>
        <p:xfrm>
          <a:off x="3138488" y="4637088"/>
          <a:ext cx="1066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7" imgW="469696" imgH="241195" progId="Equation.DSMT4">
                  <p:embed/>
                </p:oleObj>
              </mc:Choice>
              <mc:Fallback>
                <p:oleObj name="Equation" r:id="rId17" imgW="469696" imgH="241195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4637088"/>
                        <a:ext cx="1066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91" name="Object 41"/>
          <p:cNvGraphicFramePr>
            <a:graphicFrameLocks noChangeAspect="1"/>
          </p:cNvGraphicFramePr>
          <p:nvPr/>
        </p:nvGraphicFramePr>
        <p:xfrm>
          <a:off x="4275138" y="4579938"/>
          <a:ext cx="5476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19" imgW="241195" imgH="241195" progId="Equation.DSMT4">
                  <p:embed/>
                </p:oleObj>
              </mc:Choice>
              <mc:Fallback>
                <p:oleObj name="Equation" r:id="rId19" imgW="241195" imgH="241195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579938"/>
                        <a:ext cx="5476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2" name="Text Box 85"/>
          <p:cNvSpPr txBox="1">
            <a:spLocks noChangeArrowheads="1"/>
          </p:cNvSpPr>
          <p:nvPr/>
        </p:nvSpPr>
        <p:spPr bwMode="auto">
          <a:xfrm>
            <a:off x="2190750" y="5387975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сплайн – аппроксимация для сечения рассеяния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2666F-97CD-42F1-AF48-4456A168A84B}" type="slidenum">
              <a:rPr lang="en-GB" smtClean="0"/>
              <a:pPr>
                <a:defRPr/>
              </a:pPr>
              <a:t>6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8750" y="103188"/>
            <a:ext cx="6000750" cy="504825"/>
          </a:xfrm>
        </p:spPr>
        <p:txBody>
          <a:bodyPr anchor="ctr"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Многогрупповые константы</a:t>
            </a:r>
            <a:endParaRPr lang="ru-RU" altLang="ru-RU" sz="3200" b="1" smtClean="0">
              <a:solidFill>
                <a:srgbClr val="C00000"/>
              </a:solidFill>
            </a:endParaRPr>
          </a:p>
        </p:txBody>
      </p:sp>
      <p:sp>
        <p:nvSpPr>
          <p:cNvPr id="12291" name="Oval 86"/>
          <p:cNvSpPr>
            <a:spLocks noChangeAspect="1" noChangeArrowheads="1"/>
          </p:cNvSpPr>
          <p:nvPr/>
        </p:nvSpPr>
        <p:spPr bwMode="auto">
          <a:xfrm>
            <a:off x="2338388" y="923925"/>
            <a:ext cx="503237" cy="5032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Oval 87"/>
          <p:cNvSpPr>
            <a:spLocks noChangeAspect="1" noChangeArrowheads="1"/>
          </p:cNvSpPr>
          <p:nvPr/>
        </p:nvSpPr>
        <p:spPr bwMode="auto">
          <a:xfrm>
            <a:off x="1704975" y="19177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Line 88"/>
          <p:cNvSpPr>
            <a:spLocks noChangeShapeType="1"/>
          </p:cNvSpPr>
          <p:nvPr/>
        </p:nvSpPr>
        <p:spPr bwMode="auto">
          <a:xfrm flipV="1">
            <a:off x="1906588" y="1355725"/>
            <a:ext cx="503237" cy="5762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12294" name="Object 11"/>
          <p:cNvGraphicFramePr>
            <a:graphicFrameLocks noChangeAspect="1"/>
          </p:cNvGraphicFramePr>
          <p:nvPr/>
        </p:nvGraphicFramePr>
        <p:xfrm>
          <a:off x="1933575" y="1236663"/>
          <a:ext cx="3698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3" imgW="177569" imgH="152202" progId="Equation.DSMT4">
                  <p:embed/>
                </p:oleObj>
              </mc:Choice>
              <mc:Fallback>
                <p:oleObj name="Equation" r:id="rId3" imgW="177569" imgH="15220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1236663"/>
                        <a:ext cx="369888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2"/>
          <p:cNvGraphicFramePr>
            <a:graphicFrameLocks noChangeAspect="1"/>
          </p:cNvGraphicFramePr>
          <p:nvPr/>
        </p:nvGraphicFramePr>
        <p:xfrm>
          <a:off x="3505200" y="981075"/>
          <a:ext cx="3175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152334" imgH="139639" progId="Equation.DSMT4">
                  <p:embed/>
                </p:oleObj>
              </mc:Choice>
              <mc:Fallback>
                <p:oleObj name="Equation" r:id="rId5" imgW="152334" imgH="13963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981075"/>
                        <a:ext cx="3175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Line 91"/>
          <p:cNvSpPr>
            <a:spLocks noChangeShapeType="1"/>
          </p:cNvSpPr>
          <p:nvPr/>
        </p:nvSpPr>
        <p:spPr bwMode="auto">
          <a:xfrm flipV="1">
            <a:off x="2855913" y="908050"/>
            <a:ext cx="936625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7" name="Oval 92"/>
          <p:cNvSpPr>
            <a:spLocks noChangeAspect="1" noChangeArrowheads="1"/>
          </p:cNvSpPr>
          <p:nvPr/>
        </p:nvSpPr>
        <p:spPr bwMode="auto">
          <a:xfrm>
            <a:off x="3792538" y="763588"/>
            <a:ext cx="215900" cy="215900"/>
          </a:xfrm>
          <a:prstGeom prst="ellips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8" name="Line 93"/>
          <p:cNvSpPr>
            <a:spLocks noChangeShapeType="1"/>
          </p:cNvSpPr>
          <p:nvPr/>
        </p:nvSpPr>
        <p:spPr bwMode="auto">
          <a:xfrm flipV="1">
            <a:off x="2063750" y="1182688"/>
            <a:ext cx="503238" cy="576262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Line 94"/>
          <p:cNvSpPr>
            <a:spLocks noChangeShapeType="1"/>
          </p:cNvSpPr>
          <p:nvPr/>
        </p:nvSpPr>
        <p:spPr bwMode="auto">
          <a:xfrm flipV="1">
            <a:off x="2568575" y="1095375"/>
            <a:ext cx="431800" cy="73025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0" name="Freeform 95"/>
          <p:cNvSpPr>
            <a:spLocks/>
          </p:cNvSpPr>
          <p:nvPr/>
        </p:nvSpPr>
        <p:spPr bwMode="auto">
          <a:xfrm>
            <a:off x="2193925" y="1066800"/>
            <a:ext cx="1008063" cy="623888"/>
          </a:xfrm>
          <a:custGeom>
            <a:avLst/>
            <a:gdLst>
              <a:gd name="T0" fmla="*/ 0 w 680"/>
              <a:gd name="T1" fmla="*/ 2147483646 h 483"/>
              <a:gd name="T2" fmla="*/ 2147483646 w 680"/>
              <a:gd name="T3" fmla="*/ 2147483646 h 483"/>
              <a:gd name="T4" fmla="*/ 2147483646 w 680"/>
              <a:gd name="T5" fmla="*/ 0 h 483"/>
              <a:gd name="T6" fmla="*/ 0 60000 65536"/>
              <a:gd name="T7" fmla="*/ 0 60000 65536"/>
              <a:gd name="T8" fmla="*/ 0 60000 65536"/>
              <a:gd name="T9" fmla="*/ 0 w 680"/>
              <a:gd name="T10" fmla="*/ 0 h 483"/>
              <a:gd name="T11" fmla="*/ 680 w 680"/>
              <a:gd name="T12" fmla="*/ 483 h 48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483">
                <a:moveTo>
                  <a:pt x="0" y="453"/>
                </a:moveTo>
                <a:cubicBezTo>
                  <a:pt x="193" y="468"/>
                  <a:pt x="386" y="483"/>
                  <a:pt x="499" y="408"/>
                </a:cubicBezTo>
                <a:cubicBezTo>
                  <a:pt x="612" y="333"/>
                  <a:pt x="646" y="166"/>
                  <a:pt x="6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301" name="Text Box 96"/>
          <p:cNvSpPr txBox="1">
            <a:spLocks noChangeArrowheads="1"/>
          </p:cNvSpPr>
          <p:nvPr/>
        </p:nvSpPr>
        <p:spPr bwMode="auto">
          <a:xfrm>
            <a:off x="2841625" y="14732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  <a:cs typeface="Arial" panose="020B0604020202020204" pitchFamily="34" charset="0"/>
              </a:rPr>
              <a:t>q</a:t>
            </a:r>
            <a:endParaRPr lang="ru-RU" altLang="ru-RU" sz="2400" i="1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aphicFrame>
        <p:nvGraphicFramePr>
          <p:cNvPr id="12302" name="Object 13"/>
          <p:cNvGraphicFramePr>
            <a:graphicFrameLocks noChangeAspect="1"/>
          </p:cNvGraphicFramePr>
          <p:nvPr/>
        </p:nvGraphicFramePr>
        <p:xfrm>
          <a:off x="2370138" y="1922463"/>
          <a:ext cx="23225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7" imgW="1129810" imgH="266584" progId="Equation.DSMT4">
                  <p:embed/>
                </p:oleObj>
              </mc:Choice>
              <mc:Fallback>
                <p:oleObj name="Equation" r:id="rId7" imgW="1129810" imgH="26658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8" y="1922463"/>
                        <a:ext cx="23225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554163"/>
            <a:ext cx="51847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4" name="TextBox 3"/>
          <p:cNvSpPr txBox="1">
            <a:spLocks noChangeArrowheads="1"/>
          </p:cNvSpPr>
          <p:nvPr/>
        </p:nvSpPr>
        <p:spPr bwMode="auto">
          <a:xfrm>
            <a:off x="4457700" y="639763"/>
            <a:ext cx="61229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рассеяния нейтронов в воде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1.18 Мэв 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0.43 Мэв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5" name="TextBox 4"/>
          <p:cNvSpPr txBox="1">
            <a:spLocks noChangeArrowheads="1"/>
          </p:cNvSpPr>
          <p:nvPr/>
        </p:nvSpPr>
        <p:spPr bwMode="auto">
          <a:xfrm>
            <a:off x="6370638" y="1503363"/>
            <a:ext cx="1042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_ _ _ _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</a:p>
        </p:txBody>
      </p:sp>
      <p:sp>
        <p:nvSpPr>
          <p:cNvPr id="12306" name="TextBox 5"/>
          <p:cNvSpPr txBox="1">
            <a:spLocks noChangeArrowheads="1"/>
          </p:cNvSpPr>
          <p:nvPr/>
        </p:nvSpPr>
        <p:spPr bwMode="auto">
          <a:xfrm>
            <a:off x="7248525" y="160178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дискретное</a:t>
            </a:r>
          </a:p>
        </p:txBody>
      </p:sp>
      <p:sp>
        <p:nvSpPr>
          <p:cNvPr id="12307" name="TextBox 6"/>
          <p:cNvSpPr txBox="1">
            <a:spLocks noChangeArrowheads="1"/>
          </p:cNvSpPr>
          <p:nvPr/>
        </p:nvSpPr>
        <p:spPr bwMode="auto">
          <a:xfrm>
            <a:off x="7224713" y="2155825"/>
            <a:ext cx="2251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  <a:cs typeface="Arial" panose="020B0604020202020204" pitchFamily="34" charset="0"/>
              </a:rPr>
              <a:t>полиномиальное 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9EB92-F17F-4369-ACB4-59294D6657DB}" type="slidenum">
              <a:rPr lang="en-GB" smtClean="0"/>
              <a:pPr>
                <a:defRPr/>
              </a:pPr>
              <a:t>7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75000" y="176213"/>
            <a:ext cx="4913313" cy="504825"/>
          </a:xfrm>
        </p:spPr>
        <p:txBody>
          <a:bodyPr anchor="ctr"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констант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672263" y="836613"/>
            <a:ext cx="194468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ENDFB-7.0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JENDL-4.0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JEFF-3.11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ROSFOND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600825" y="3224213"/>
            <a:ext cx="2016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199 n + 42</a:t>
            </a:r>
            <a:r>
              <a:rPr lang="en-US" altLang="ru-RU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endParaRPr lang="ru-RU" altLang="ru-RU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3317" name="Правая фигурная скобка 5"/>
          <p:cNvSpPr>
            <a:spLocks/>
          </p:cNvSpPr>
          <p:nvPr/>
        </p:nvSpPr>
        <p:spPr bwMode="auto">
          <a:xfrm flipH="1">
            <a:off x="6424613" y="941388"/>
            <a:ext cx="176212" cy="2703512"/>
          </a:xfrm>
          <a:prstGeom prst="rightBrace">
            <a:avLst>
              <a:gd name="adj1" fmla="val 8381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3067050" y="1798638"/>
            <a:ext cx="33528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полиномиальное представление</a:t>
            </a:r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6672263" y="4862513"/>
            <a:ext cx="23336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ENDFB-7.0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n + 2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>
                <a:latin typeface="Symbol" panose="05050102010706020507" pitchFamily="18" charset="2"/>
                <a:cs typeface="Arial" panose="020B0604020202020204" pitchFamily="34" charset="0"/>
              </a:rPr>
              <a:t>g</a:t>
            </a:r>
            <a:endParaRPr lang="ru-RU" altLang="ru-RU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3320" name="Правая фигурная скобка 8"/>
          <p:cNvSpPr>
            <a:spLocks/>
          </p:cNvSpPr>
          <p:nvPr/>
        </p:nvSpPr>
        <p:spPr bwMode="auto">
          <a:xfrm flipH="1">
            <a:off x="6399213" y="5021263"/>
            <a:ext cx="201612" cy="1009650"/>
          </a:xfrm>
          <a:prstGeom prst="rightBrace">
            <a:avLst>
              <a:gd name="adj1" fmla="val 8300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971675" y="4954588"/>
            <a:ext cx="4394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полиномиальное и дискретное представления</a:t>
            </a: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1971675" y="6030913"/>
            <a:ext cx="33131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– В.В.Синица</a:t>
            </a:r>
          </a:p>
        </p:txBody>
      </p:sp>
      <p:sp>
        <p:nvSpPr>
          <p:cNvPr id="13323" name="Правая фигурная скобка 5"/>
          <p:cNvSpPr>
            <a:spLocks/>
          </p:cNvSpPr>
          <p:nvPr/>
        </p:nvSpPr>
        <p:spPr bwMode="auto">
          <a:xfrm>
            <a:off x="3289300" y="874713"/>
            <a:ext cx="214313" cy="2703512"/>
          </a:xfrm>
          <a:prstGeom prst="rightBrace">
            <a:avLst>
              <a:gd name="adj1" fmla="val 8351"/>
              <a:gd name="adj2" fmla="val 50000"/>
            </a:avLst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4" name="Text Box 4"/>
          <p:cNvSpPr txBox="1">
            <a:spLocks noChangeArrowheads="1"/>
          </p:cNvSpPr>
          <p:nvPr/>
        </p:nvSpPr>
        <p:spPr bwMode="auto">
          <a:xfrm>
            <a:off x="1066800" y="1319213"/>
            <a:ext cx="232886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БНАБ-РФ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299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n + 127</a:t>
            </a:r>
            <a:r>
              <a:rPr lang="en-US" altLang="ru-RU">
                <a:latin typeface="Symbol" panose="05050102010706020507" pitchFamily="18" charset="2"/>
                <a:cs typeface="Arial" panose="020B0604020202020204" pitchFamily="34" charset="0"/>
              </a:rPr>
              <a:t> g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28 n + 15</a:t>
            </a:r>
            <a:r>
              <a:rPr lang="en-US" altLang="ru-RU">
                <a:latin typeface="Symbol" panose="05050102010706020507" pitchFamily="18" charset="2"/>
                <a:cs typeface="Arial" panose="020B0604020202020204" pitchFamily="34" charset="0"/>
              </a:rPr>
              <a:t> g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1CE34-54E0-4672-9010-4C051A63D241}" type="slidenum">
              <a:rPr lang="en-GB" smtClean="0"/>
              <a:pPr>
                <a:defRPr/>
              </a:pPr>
              <a:t>8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8600" y="161925"/>
            <a:ext cx="5473700" cy="5492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Неструктурированные сетки</a:t>
            </a:r>
            <a:endParaRPr lang="en-GB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Box 7"/>
          <p:cNvSpPr txBox="1">
            <a:spLocks noChangeArrowheads="1"/>
          </p:cNvSpPr>
          <p:nvPr/>
        </p:nvSpPr>
        <p:spPr bwMode="auto">
          <a:xfrm>
            <a:off x="1143000" y="1878013"/>
            <a:ext cx="200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Тетраэдры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7302500" y="1833563"/>
            <a:ext cx="406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Треугольные призмы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1" name="Группа 14"/>
          <p:cNvGrpSpPr>
            <a:grpSpLocks/>
          </p:cNvGrpSpPr>
          <p:nvPr/>
        </p:nvGrpSpPr>
        <p:grpSpPr bwMode="auto">
          <a:xfrm>
            <a:off x="7505700" y="2476500"/>
            <a:ext cx="3340100" cy="2514600"/>
            <a:chOff x="7531100" y="1968500"/>
            <a:chExt cx="3340100" cy="2514600"/>
          </a:xfrm>
        </p:grpSpPr>
        <p:sp>
          <p:nvSpPr>
            <p:cNvPr id="10" name="Полилиния 9"/>
            <p:cNvSpPr/>
            <p:nvPr/>
          </p:nvSpPr>
          <p:spPr>
            <a:xfrm>
              <a:off x="7543800" y="1993900"/>
              <a:ext cx="3314700" cy="723900"/>
            </a:xfrm>
            <a:custGeom>
              <a:avLst/>
              <a:gdLst>
                <a:gd name="connsiteX0" fmla="*/ 0 w 3314700"/>
                <a:gd name="connsiteY0" fmla="*/ 723900 h 723900"/>
                <a:gd name="connsiteX1" fmla="*/ 3314700 w 3314700"/>
                <a:gd name="connsiteY1" fmla="*/ 685800 h 723900"/>
                <a:gd name="connsiteX2" fmla="*/ 2070100 w 3314700"/>
                <a:gd name="connsiteY2" fmla="*/ 0 h 723900"/>
                <a:gd name="connsiteX3" fmla="*/ 0 w 33147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700" h="723900">
                  <a:moveTo>
                    <a:pt x="0" y="723900"/>
                  </a:moveTo>
                  <a:lnTo>
                    <a:pt x="3314700" y="685800"/>
                  </a:lnTo>
                  <a:lnTo>
                    <a:pt x="2070100" y="0"/>
                  </a:lnTo>
                  <a:lnTo>
                    <a:pt x="0" y="7239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7556500" y="3746500"/>
              <a:ext cx="3314700" cy="723900"/>
            </a:xfrm>
            <a:custGeom>
              <a:avLst/>
              <a:gdLst>
                <a:gd name="connsiteX0" fmla="*/ 0 w 3314700"/>
                <a:gd name="connsiteY0" fmla="*/ 723900 h 723900"/>
                <a:gd name="connsiteX1" fmla="*/ 3314700 w 3314700"/>
                <a:gd name="connsiteY1" fmla="*/ 685800 h 723900"/>
                <a:gd name="connsiteX2" fmla="*/ 2070100 w 3314700"/>
                <a:gd name="connsiteY2" fmla="*/ 0 h 723900"/>
                <a:gd name="connsiteX3" fmla="*/ 0 w 3314700"/>
                <a:gd name="connsiteY3" fmla="*/ 72390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4700" h="723900">
                  <a:moveTo>
                    <a:pt x="0" y="723900"/>
                  </a:moveTo>
                  <a:lnTo>
                    <a:pt x="3314700" y="685800"/>
                  </a:lnTo>
                  <a:lnTo>
                    <a:pt x="2070100" y="0"/>
                  </a:lnTo>
                  <a:lnTo>
                    <a:pt x="0" y="7239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531100" y="2705100"/>
              <a:ext cx="0" cy="1778000"/>
            </a:xfrm>
            <a:custGeom>
              <a:avLst/>
              <a:gdLst>
                <a:gd name="connsiteX0" fmla="*/ 0 w 0"/>
                <a:gd name="connsiteY0" fmla="*/ 0 h 1778000"/>
                <a:gd name="connsiteX1" fmla="*/ 0 w 0"/>
                <a:gd name="connsiteY1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8000">
                  <a:moveTo>
                    <a:pt x="0" y="0"/>
                  </a:moveTo>
                  <a:lnTo>
                    <a:pt x="0" y="1778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9626600" y="1968500"/>
              <a:ext cx="0" cy="1778000"/>
            </a:xfrm>
            <a:custGeom>
              <a:avLst/>
              <a:gdLst>
                <a:gd name="connsiteX0" fmla="*/ 0 w 0"/>
                <a:gd name="connsiteY0" fmla="*/ 0 h 1778000"/>
                <a:gd name="connsiteX1" fmla="*/ 0 w 0"/>
                <a:gd name="connsiteY1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8000">
                  <a:moveTo>
                    <a:pt x="0" y="0"/>
                  </a:moveTo>
                  <a:lnTo>
                    <a:pt x="0" y="1778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858500" y="2667000"/>
              <a:ext cx="0" cy="1778000"/>
            </a:xfrm>
            <a:custGeom>
              <a:avLst/>
              <a:gdLst>
                <a:gd name="connsiteX0" fmla="*/ 0 w 0"/>
                <a:gd name="connsiteY0" fmla="*/ 0 h 1778000"/>
                <a:gd name="connsiteX1" fmla="*/ 0 w 0"/>
                <a:gd name="connsiteY1" fmla="*/ 177800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8000">
                  <a:moveTo>
                    <a:pt x="0" y="0"/>
                  </a:moveTo>
                  <a:lnTo>
                    <a:pt x="0" y="17780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14342" name="Группа 17"/>
          <p:cNvGrpSpPr>
            <a:grpSpLocks/>
          </p:cNvGrpSpPr>
          <p:nvPr/>
        </p:nvGrpSpPr>
        <p:grpSpPr bwMode="auto">
          <a:xfrm>
            <a:off x="1435100" y="2108200"/>
            <a:ext cx="3187700" cy="2730500"/>
            <a:chOff x="1460500" y="1600200"/>
            <a:chExt cx="3187700" cy="2730500"/>
          </a:xfrm>
        </p:grpSpPr>
        <p:sp>
          <p:nvSpPr>
            <p:cNvPr id="4" name="Полилиния 3"/>
            <p:cNvSpPr/>
            <p:nvPr/>
          </p:nvSpPr>
          <p:spPr>
            <a:xfrm>
              <a:off x="1485900" y="2667000"/>
              <a:ext cx="3162300" cy="1651000"/>
            </a:xfrm>
            <a:custGeom>
              <a:avLst/>
              <a:gdLst>
                <a:gd name="connsiteX0" fmla="*/ 0 w 3162300"/>
                <a:gd name="connsiteY0" fmla="*/ 1651000 h 1651000"/>
                <a:gd name="connsiteX1" fmla="*/ 3162300 w 3162300"/>
                <a:gd name="connsiteY1" fmla="*/ 279400 h 1651000"/>
                <a:gd name="connsiteX2" fmla="*/ 1676400 w 3162300"/>
                <a:gd name="connsiteY2" fmla="*/ 0 h 1651000"/>
                <a:gd name="connsiteX3" fmla="*/ 0 w 3162300"/>
                <a:gd name="connsiteY3" fmla="*/ 1651000 h 165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2300" h="1651000">
                  <a:moveTo>
                    <a:pt x="0" y="1651000"/>
                  </a:moveTo>
                  <a:lnTo>
                    <a:pt x="3162300" y="279400"/>
                  </a:lnTo>
                  <a:lnTo>
                    <a:pt x="1676400" y="0"/>
                  </a:lnTo>
                  <a:lnTo>
                    <a:pt x="0" y="1651000"/>
                  </a:ln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149600" y="1600200"/>
              <a:ext cx="1485900" cy="1346200"/>
            </a:xfrm>
            <a:custGeom>
              <a:avLst/>
              <a:gdLst>
                <a:gd name="connsiteX0" fmla="*/ 1485900 w 1485900"/>
                <a:gd name="connsiteY0" fmla="*/ 1346200 h 1346200"/>
                <a:gd name="connsiteX1" fmla="*/ 228600 w 1485900"/>
                <a:gd name="connsiteY1" fmla="*/ 0 h 1346200"/>
                <a:gd name="connsiteX2" fmla="*/ 0 w 1485900"/>
                <a:gd name="connsiteY2" fmla="*/ 1092200 h 134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5900" h="1346200">
                  <a:moveTo>
                    <a:pt x="1485900" y="1346200"/>
                  </a:moveTo>
                  <a:lnTo>
                    <a:pt x="228600" y="0"/>
                  </a:lnTo>
                  <a:lnTo>
                    <a:pt x="0" y="10922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1460500" y="1600200"/>
              <a:ext cx="1917700" cy="2730500"/>
            </a:xfrm>
            <a:custGeom>
              <a:avLst/>
              <a:gdLst>
                <a:gd name="connsiteX0" fmla="*/ 1917700 w 1917700"/>
                <a:gd name="connsiteY0" fmla="*/ 0 h 2730500"/>
                <a:gd name="connsiteX1" fmla="*/ 0 w 1917700"/>
                <a:gd name="connsiteY1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17700" h="2730500">
                  <a:moveTo>
                    <a:pt x="1917700" y="0"/>
                  </a:moveTo>
                  <a:lnTo>
                    <a:pt x="0" y="273050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0" name="Полилиния 19"/>
          <p:cNvSpPr/>
          <p:nvPr/>
        </p:nvSpPr>
        <p:spPr>
          <a:xfrm>
            <a:off x="1892300" y="5575300"/>
            <a:ext cx="3352800" cy="1041400"/>
          </a:xfrm>
          <a:custGeom>
            <a:avLst/>
            <a:gdLst>
              <a:gd name="connsiteX0" fmla="*/ 0 w 3352800"/>
              <a:gd name="connsiteY0" fmla="*/ 1041400 h 1041400"/>
              <a:gd name="connsiteX1" fmla="*/ 3352800 w 3352800"/>
              <a:gd name="connsiteY1" fmla="*/ 241300 h 1041400"/>
              <a:gd name="connsiteX2" fmla="*/ 1676400 w 3352800"/>
              <a:gd name="connsiteY2" fmla="*/ 0 h 1041400"/>
              <a:gd name="connsiteX3" fmla="*/ 0 w 3352800"/>
              <a:gd name="connsiteY3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2800" h="1041400">
                <a:moveTo>
                  <a:pt x="0" y="1041400"/>
                </a:moveTo>
                <a:lnTo>
                  <a:pt x="3352800" y="241300"/>
                </a:lnTo>
                <a:lnTo>
                  <a:pt x="1676400" y="0"/>
                </a:lnTo>
                <a:lnTo>
                  <a:pt x="0" y="104140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4" name="TextBox 20"/>
          <p:cNvSpPr txBox="1">
            <a:spLocks noChangeArrowheads="1"/>
          </p:cNvSpPr>
          <p:nvPr/>
        </p:nvSpPr>
        <p:spPr bwMode="auto">
          <a:xfrm>
            <a:off x="2413000" y="4991100"/>
            <a:ext cx="274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Треугольники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TextBox 21"/>
          <p:cNvSpPr txBox="1">
            <a:spLocks noChangeArrowheads="1"/>
          </p:cNvSpPr>
          <p:nvPr/>
        </p:nvSpPr>
        <p:spPr bwMode="auto">
          <a:xfrm>
            <a:off x="2146300" y="603250"/>
            <a:ext cx="78613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из ячеек-выпуклых многогранников (многоугольников) без «висячих» вершин</a:t>
            </a:r>
            <a:endParaRPr lang="en-GB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49327D-A841-49A1-9A8D-4D10F52EE0C1}" type="slidenum">
              <a:rPr lang="en-GB" smtClean="0"/>
              <a:pPr>
                <a:defRPr/>
              </a:pPr>
              <a:t>9</a:t>
            </a:fld>
            <a:r>
              <a:rPr lang="en-US" dirty="0"/>
              <a:t> /</a:t>
            </a:r>
            <a:r>
              <a:rPr lang="ru-RU" dirty="0"/>
              <a:t>27</a:t>
            </a:r>
            <a:endParaRPr lang="en-GB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926</Words>
  <Application>Microsoft Office PowerPoint</Application>
  <PresentationFormat>Широкоэкранный</PresentationFormat>
  <Paragraphs>202</Paragraphs>
  <Slides>29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Calibri</vt:lpstr>
      <vt:lpstr>Arial</vt:lpstr>
      <vt:lpstr>Calibri Light</vt:lpstr>
      <vt:lpstr>Times New Roman</vt:lpstr>
      <vt:lpstr>Symbol</vt:lpstr>
      <vt:lpstr>Wingdings</vt:lpstr>
      <vt:lpstr>Тема Office</vt:lpstr>
      <vt:lpstr>Equation</vt:lpstr>
      <vt:lpstr>MathType 6.0 Equation</vt:lpstr>
      <vt:lpstr>Программа Радуга - Т решения многогруппового уравнения переноса на неструктурированных сетках на параллельных компьютерах: современное состояние</vt:lpstr>
      <vt:lpstr>Стационарное многогрупповое уравнение переноса</vt:lpstr>
      <vt:lpstr>Решаемые задачи</vt:lpstr>
      <vt:lpstr>Краевые условия </vt:lpstr>
      <vt:lpstr>Многогрупповые константы</vt:lpstr>
      <vt:lpstr>Многогрупповые константы</vt:lpstr>
      <vt:lpstr>Многогрупповые константы</vt:lpstr>
      <vt:lpstr>Библиотеки констант</vt:lpstr>
      <vt:lpstr>Неструктурированные сетки</vt:lpstr>
      <vt:lpstr>Пример треугольной сетки. Задача С5G7. </vt:lpstr>
      <vt:lpstr>Схема подготовки пространственной сетки</vt:lpstr>
      <vt:lpstr>Сеточные схемы</vt:lpstr>
      <vt:lpstr>Методы решения систем сеточных уравнений</vt:lpstr>
      <vt:lpstr>Двухуровневый алгоритм распараллеливания вычислений</vt:lpstr>
      <vt:lpstr>Результат разбиения пространственной сетки на 10 подобластей тремя методами. Задача С5G7</vt:lpstr>
      <vt:lpstr>Зависимость времени счета от метода разбиения. Задача Iron88</vt:lpstr>
      <vt:lpstr>Зависимость времени счета от метода разбиения. Задача Iron88</vt:lpstr>
      <vt:lpstr>Зависимость времени счета от метода разбиения. Задача Iron88</vt:lpstr>
      <vt:lpstr>Два метода распараллеливания на компьютерах с разделенной памятью</vt:lpstr>
      <vt:lpstr>Два метода распараллеливания на компьютерах с разделенной памятью, модель реактора ВВЭР</vt:lpstr>
      <vt:lpstr>Задача Iron88</vt:lpstr>
      <vt:lpstr>Эксперимент Iron88</vt:lpstr>
      <vt:lpstr>Эксперимент Iron88</vt:lpstr>
      <vt:lpstr>Эксперимент Iron88</vt:lpstr>
      <vt:lpstr>Эксперимент Iron88. Публикации</vt:lpstr>
      <vt:lpstr>Задача о космическом аппарате (ФЭИ, Пышко А.П., Алексеев П.А.)</vt:lpstr>
      <vt:lpstr>Задача о космическом аппарате (ФЭИ, Пышко А.П., Алексеев П.А.)</vt:lpstr>
      <vt:lpstr>Основная трудность -</vt:lpstr>
      <vt:lpstr>Направления дальнейшего развития программы РАДУГА 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Радуга Т решения многогруппового уравнения переноса на неструктурированных сетках на параллельных компьютерах: современное состояние</dc:title>
  <dc:creator>nika</dc:creator>
  <cp:lastModifiedBy>nika</cp:lastModifiedBy>
  <cp:revision>73</cp:revision>
  <dcterms:created xsi:type="dcterms:W3CDTF">2021-09-14T11:48:39Z</dcterms:created>
  <dcterms:modified xsi:type="dcterms:W3CDTF">2021-09-22T09:53:27Z</dcterms:modified>
</cp:coreProperties>
</file>